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898" r:id="rId1"/>
    <p:sldMasterId id="2147483993" r:id="rId2"/>
  </p:sldMasterIdLst>
  <p:notesMasterIdLst>
    <p:notesMasterId r:id="rId25"/>
  </p:notesMasterIdLst>
  <p:handoutMasterIdLst>
    <p:handoutMasterId r:id="rId26"/>
  </p:handoutMasterIdLst>
  <p:sldIdLst>
    <p:sldId id="256" r:id="rId3"/>
    <p:sldId id="806" r:id="rId4"/>
    <p:sldId id="824" r:id="rId5"/>
    <p:sldId id="810" r:id="rId6"/>
    <p:sldId id="819" r:id="rId7"/>
    <p:sldId id="817" r:id="rId8"/>
    <p:sldId id="818" r:id="rId9"/>
    <p:sldId id="820" r:id="rId10"/>
    <p:sldId id="821" r:id="rId11"/>
    <p:sldId id="809" r:id="rId12"/>
    <p:sldId id="823" r:id="rId13"/>
    <p:sldId id="813" r:id="rId14"/>
    <p:sldId id="814" r:id="rId15"/>
    <p:sldId id="825" r:id="rId16"/>
    <p:sldId id="822" r:id="rId17"/>
    <p:sldId id="826" r:id="rId18"/>
    <p:sldId id="827" r:id="rId19"/>
    <p:sldId id="829" r:id="rId20"/>
    <p:sldId id="830" r:id="rId21"/>
    <p:sldId id="828" r:id="rId22"/>
    <p:sldId id="811" r:id="rId23"/>
    <p:sldId id="816" r:id="rId24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16">
          <p15:clr>
            <a:srgbClr val="A4A3A4"/>
          </p15:clr>
        </p15:guide>
        <p15:guide id="2" pos="5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hink" initials="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A62C"/>
    <a:srgbClr val="003300"/>
    <a:srgbClr val="336600"/>
    <a:srgbClr val="DCDCDC"/>
    <a:srgbClr val="697535"/>
    <a:srgbClr val="EAEAEA"/>
    <a:srgbClr val="CC9900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31" autoAdjust="0"/>
    <p:restoredTop sz="87664" autoAdjust="0"/>
  </p:normalViewPr>
  <p:slideViewPr>
    <p:cSldViewPr>
      <p:cViewPr varScale="1">
        <p:scale>
          <a:sx n="96" d="100"/>
          <a:sy n="96" d="100"/>
        </p:scale>
        <p:origin x="102" y="2340"/>
      </p:cViewPr>
      <p:guideLst>
        <p:guide orient="horz" pos="3816"/>
        <p:guide pos="52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2680" y="5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fld id="{E6FC1B3A-8DA9-46A0-99BF-522206486C30}" type="datetimeFigureOut">
              <a:rPr lang="zh-CN" altLang="en-US"/>
              <a:pPr>
                <a:defRPr/>
              </a:pPr>
              <a:t>2024/3/3</a:t>
            </a:fld>
            <a:endParaRPr lang="en-US" altLang="zh-CN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fld id="{40BAF8EA-19E6-40B6-89DA-1A2CB589E0D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360301A1-BDA1-43BE-B756-D3E994BD6F0E}" type="datetimeFigureOut">
              <a:rPr lang="zh-CN" altLang="en-US"/>
              <a:pPr>
                <a:defRPr/>
              </a:pPr>
              <a:t>2024/3/3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FFFEB252-FF50-4B71-88D5-9666C4BB15C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kumimoji="0"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FD8B412-0A63-48C3-9A50-6C0A3E2FAA99}" type="slidenum">
              <a:rPr lang="zh-CN" altLang="en-US"/>
              <a:pPr/>
              <a:t>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4F69F-4CBC-86E5-ED85-D1004154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B9EFF86-064F-706F-0926-CC9BCD8339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4D5C5CD-353F-0A4A-853B-EC249459EE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D49556-CD75-C555-3039-B3E4E082C8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FEB252-FF50-4B71-88D5-9666C4BB15CA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011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5A62E-7E57-8EA0-95FD-E1E035C74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878DBAD-1C06-543D-CF2D-F1E6709D3E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8F5BB40-3393-9F8E-2535-6B235AB55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4E98A3-2948-682A-D269-6BAD6BBB8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FEB252-FF50-4B71-88D5-9666C4BB15CA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4267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B3EBF-F75F-5F7C-05D3-12C533B59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809885C-8606-66E6-C237-4F7951BAFA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8D225F7-8DA5-0F42-20A3-5107DEFAE9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5E7D2C-11EE-401A-120C-2C7D2DA0D0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FEB252-FF50-4B71-88D5-9666C4BB15CA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6824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628FD-F31E-1BFD-676D-56EEB4641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567FA82-AE06-867E-5D4B-0343FEF71C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A4BE68F-ED3F-388E-1D8B-D08070DB2C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33695B-FF47-99BE-0CB3-F1CD385812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FEB252-FF50-4B71-88D5-9666C4BB15CA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635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855A8-7D30-24FB-C70E-C5F2CA6A4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A27E073-9D36-8305-B788-EF656A1479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41CF769-C690-BFA1-797E-E6301BC720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02D6EB-B991-C54A-AA5E-DF83E22FCD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FEB252-FF50-4B71-88D5-9666C4BB15CA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2113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FEB252-FF50-4B71-88D5-9666C4BB15CA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288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FEB252-FF50-4B71-88D5-9666C4BB15CA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947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FEB252-FF50-4B71-88D5-9666C4BB15CA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866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937BB-2D05-F025-D534-279B98B63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1738A59-85A7-A818-5704-9FD0E3932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7D7AC53-1FED-39C4-DCD1-C60862605C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18F702-B4C1-BA56-8DCB-1EF454DE2B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FEB252-FF50-4B71-88D5-9666C4BB15CA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793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FEB252-FF50-4B71-88D5-9666C4BB15CA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747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FEB252-FF50-4B71-88D5-9666C4BB15CA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2925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41173-B2DA-6CA9-0BE9-3B1B2BF63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9660270-CBF8-BA18-68F6-C99B1BDFAD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F62EB8E-53A6-D794-1317-E947E646E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D6EFFF-3D17-1E6B-7054-0CBEFAB070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FEB252-FF50-4B71-88D5-9666C4BB15CA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663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FEB252-FF50-4B71-88D5-9666C4BB15CA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1639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F9CC8-8DF9-7CAD-DF37-37493E4A3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8E26180-CDF1-5A6B-954B-8AF4EB47C2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18C1266-84A7-CB3B-A1E4-817BF3D7C3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61C46E-857B-55D1-CE64-2DC151B1B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FEB252-FF50-4B71-88D5-9666C4BB15CA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4421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A93E6-B111-E90F-7289-38D51CBDE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AB38DBD-526C-BFDE-4715-2DD13E3DAD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4AF9E23-F87C-665C-C560-5D2A4B4A7D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2592EB-2128-E518-02EA-E93B7E3518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FEB252-FF50-4B71-88D5-9666C4BB15CA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667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0"/>
            <a:ext cx="9144000" cy="61261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072563" cy="83661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6786563"/>
            <a:ext cx="9144000" cy="71437"/>
          </a:xfrm>
          <a:prstGeom prst="rect">
            <a:avLst/>
          </a:prstGeom>
          <a:solidFill>
            <a:srgbClr val="FDAC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3" name="矩形 2"/>
          <p:cNvSpPr>
            <a:spLocks noChangeArrowheads="1"/>
          </p:cNvSpPr>
          <p:nvPr userDrawn="1"/>
        </p:nvSpPr>
        <p:spPr bwMode="auto">
          <a:xfrm>
            <a:off x="0" y="6786563"/>
            <a:ext cx="9144000" cy="71437"/>
          </a:xfrm>
          <a:prstGeom prst="rect">
            <a:avLst/>
          </a:prstGeom>
          <a:solidFill>
            <a:srgbClr val="EAEAEA"/>
          </a:solidFill>
          <a:ln w="25400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latin typeface="Arial" pitchFamily="34" charset="0"/>
            </a:endParaRPr>
          </a:p>
        </p:txBody>
      </p:sp>
      <p:grpSp>
        <p:nvGrpSpPr>
          <p:cNvPr id="4" name="Group 19"/>
          <p:cNvGrpSpPr>
            <a:grpSpLocks/>
          </p:cNvGrpSpPr>
          <p:nvPr userDrawn="1"/>
        </p:nvGrpSpPr>
        <p:grpSpPr bwMode="auto">
          <a:xfrm>
            <a:off x="0" y="2514600"/>
            <a:ext cx="9144000" cy="1598613"/>
            <a:chOff x="0" y="1407"/>
            <a:chExt cx="5760" cy="1007"/>
          </a:xfrm>
        </p:grpSpPr>
        <p:sp>
          <p:nvSpPr>
            <p:cNvPr id="5" name="矩形 17"/>
            <p:cNvSpPr>
              <a:spLocks noChangeArrowheads="1"/>
            </p:cNvSpPr>
            <p:nvPr userDrawn="1"/>
          </p:nvSpPr>
          <p:spPr bwMode="auto">
            <a:xfrm>
              <a:off x="0" y="1434"/>
              <a:ext cx="5760" cy="952"/>
            </a:xfrm>
            <a:prstGeom prst="rect">
              <a:avLst/>
            </a:prstGeom>
            <a:solidFill>
              <a:srgbClr val="697535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" name="矩形 17"/>
            <p:cNvSpPr>
              <a:spLocks noChangeArrowheads="1"/>
            </p:cNvSpPr>
            <p:nvPr userDrawn="1"/>
          </p:nvSpPr>
          <p:spPr bwMode="auto">
            <a:xfrm>
              <a:off x="0" y="2409"/>
              <a:ext cx="5441" cy="5"/>
            </a:xfrm>
            <a:prstGeom prst="rect">
              <a:avLst/>
            </a:prstGeom>
            <a:solidFill>
              <a:srgbClr val="697535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7" name="矩形 17"/>
            <p:cNvSpPr>
              <a:spLocks noChangeArrowheads="1"/>
            </p:cNvSpPr>
            <p:nvPr userDrawn="1"/>
          </p:nvSpPr>
          <p:spPr bwMode="auto">
            <a:xfrm>
              <a:off x="319" y="1407"/>
              <a:ext cx="5441" cy="5"/>
            </a:xfrm>
            <a:prstGeom prst="rect">
              <a:avLst/>
            </a:prstGeom>
            <a:solidFill>
              <a:srgbClr val="697535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rgbClr val="FFFFFF"/>
                </a:solidFill>
                <a:latin typeface="Arial" pitchFamily="34" charset="0"/>
              </a:endParaRPr>
            </a:p>
          </p:txBody>
        </p:sp>
      </p:grpSp>
      <p:sp>
        <p:nvSpPr>
          <p:cNvPr id="8" name="矩形 8"/>
          <p:cNvSpPr>
            <a:spLocks noChangeArrowheads="1"/>
          </p:cNvSpPr>
          <p:nvPr userDrawn="1"/>
        </p:nvSpPr>
        <p:spPr bwMode="auto">
          <a:xfrm>
            <a:off x="6877050" y="0"/>
            <a:ext cx="2266950" cy="115888"/>
          </a:xfrm>
          <a:prstGeom prst="rect">
            <a:avLst/>
          </a:prstGeom>
          <a:solidFill>
            <a:srgbClr val="697535"/>
          </a:solidFill>
          <a:ln w="25400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latin typeface="Arial" pitchFamily="34" charset="0"/>
            </a:endParaRPr>
          </a:p>
        </p:txBody>
      </p:sp>
      <p:pic>
        <p:nvPicPr>
          <p:cNvPr id="9" name="Picture 21" descr="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35263" y="1052513"/>
            <a:ext cx="3348037" cy="1074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矩形 18"/>
          <p:cNvSpPr>
            <a:spLocks noChangeArrowheads="1"/>
          </p:cNvSpPr>
          <p:nvPr userDrawn="1"/>
        </p:nvSpPr>
        <p:spPr bwMode="auto">
          <a:xfrm>
            <a:off x="0" y="6786563"/>
            <a:ext cx="3311525" cy="71437"/>
          </a:xfrm>
          <a:prstGeom prst="rect">
            <a:avLst/>
          </a:prstGeom>
          <a:solidFill>
            <a:srgbClr val="697535"/>
          </a:solidFill>
          <a:ln w="25400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srgbClr val="FFFFFF"/>
              </a:solidFill>
              <a:latin typeface="Arial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5013784"/>
            <a:ext cx="1728192" cy="172819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5200551"/>
            <a:ext cx="1354658" cy="1354658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395536" y="6237312"/>
            <a:ext cx="1152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PML</a:t>
            </a:r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5251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5251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5251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126163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1261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9144000" cy="944563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矩形 8"/>
          <p:cNvSpPr>
            <a:spLocks noChangeArrowheads="1"/>
          </p:cNvSpPr>
          <p:nvPr userDrawn="1"/>
        </p:nvSpPr>
        <p:spPr bwMode="auto">
          <a:xfrm>
            <a:off x="0" y="0"/>
            <a:ext cx="9144000" cy="836613"/>
          </a:xfrm>
          <a:prstGeom prst="rect">
            <a:avLst/>
          </a:prstGeom>
          <a:solidFill>
            <a:schemeClr val="accent3">
              <a:lumMod val="5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028" name="Line 11"/>
          <p:cNvSpPr>
            <a:spLocks noChangeShapeType="1"/>
          </p:cNvSpPr>
          <p:nvPr userDrawn="1"/>
        </p:nvSpPr>
        <p:spPr bwMode="auto">
          <a:xfrm flipH="1">
            <a:off x="250825" y="6381750"/>
            <a:ext cx="8642350" cy="0"/>
          </a:xfrm>
          <a:prstGeom prst="line">
            <a:avLst/>
          </a:prstGeom>
          <a:noFill/>
          <a:ln w="19050">
            <a:solidFill>
              <a:srgbClr val="0033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latin typeface="Arial" pitchFamily="34" charset="0"/>
            </a:endParaRPr>
          </a:p>
        </p:txBody>
      </p:sp>
      <p:sp>
        <p:nvSpPr>
          <p:cNvPr id="3077" name="标题占位符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9072563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pic>
        <p:nvPicPr>
          <p:cNvPr id="3078" name="Picture 17" descr="Seu_logo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294563" y="150813"/>
            <a:ext cx="1778000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68" r:id="rId1"/>
    <p:sldLayoutId id="2147484369" r:id="rId2"/>
    <p:sldLayoutId id="2147484370" r:id="rId3"/>
    <p:sldLayoutId id="2147484371" r:id="rId4"/>
    <p:sldLayoutId id="2147484372" r:id="rId5"/>
    <p:sldLayoutId id="2147484373" r:id="rId6"/>
    <p:sldLayoutId id="2147484374" r:id="rId7"/>
    <p:sldLayoutId id="2147484375" r:id="rId8"/>
    <p:sldLayoutId id="2147484376" r:id="rId9"/>
    <p:sldLayoutId id="2147484377" r:id="rId10"/>
    <p:sldLayoutId id="2147484366" r:id="rId11"/>
    <p:sldLayoutId id="2147484367" r:id="rId12"/>
  </p:sldLayoutIdLst>
  <p:txStyles>
    <p:titleStyle>
      <a:lvl1pPr marL="182563" indent="-182563" algn="l" rtl="0" eaLnBrk="0" fontAlgn="base" hangingPunct="0">
        <a:spcBef>
          <a:spcPct val="0"/>
        </a:spcBef>
        <a:spcAft>
          <a:spcPct val="0"/>
        </a:spcAft>
        <a:defRPr kumimoji="1" lang="zh-CN" altLang="en-US" sz="3600" b="1" kern="1200" dirty="0">
          <a:solidFill>
            <a:schemeClr val="bg1"/>
          </a:solidFill>
          <a:latin typeface="Franklin Gothic Medium" pitchFamily="34" charset="0"/>
          <a:ea typeface="微软雅黑" pitchFamily="34" charset="-122"/>
          <a:cs typeface="微软雅黑" charset="0"/>
        </a:defRPr>
      </a:lvl1pPr>
      <a:lvl2pPr marL="182563" indent="-182563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latin typeface="Franklin Gothic Medium" pitchFamily="34" charset="0"/>
          <a:ea typeface="微软雅黑" charset="-122"/>
          <a:cs typeface="微软雅黑" charset="0"/>
        </a:defRPr>
      </a:lvl2pPr>
      <a:lvl3pPr marL="182563" indent="-182563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latin typeface="Franklin Gothic Medium" pitchFamily="34" charset="0"/>
          <a:ea typeface="微软雅黑" charset="-122"/>
          <a:cs typeface="微软雅黑" charset="0"/>
        </a:defRPr>
      </a:lvl3pPr>
      <a:lvl4pPr marL="182563" indent="-182563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latin typeface="Franklin Gothic Medium" pitchFamily="34" charset="0"/>
          <a:ea typeface="微软雅黑" charset="-122"/>
          <a:cs typeface="微软雅黑" charset="0"/>
        </a:defRPr>
      </a:lvl4pPr>
      <a:lvl5pPr marL="182563" indent="-182563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latin typeface="Franklin Gothic Medium" pitchFamily="34" charset="0"/>
          <a:ea typeface="微软雅黑" charset="-122"/>
          <a:cs typeface="微软雅黑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Arial" charset="0"/>
          <a:ea typeface="宋体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Arial" charset="0"/>
          <a:ea typeface="宋体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Arial" charset="0"/>
          <a:ea typeface="宋体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Arial" charset="0"/>
          <a:ea typeface="宋体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Arial" charset="0"/>
          <a:ea typeface="宋体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378" r:id="rId1"/>
  </p:sldLayoutIdLst>
  <p:transition>
    <p:fade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宋体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宋体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宋体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宋体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宋体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Arial" charset="0"/>
          <a:ea typeface="宋体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Arial" charset="0"/>
          <a:ea typeface="宋体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Arial" charset="0"/>
          <a:ea typeface="宋体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Arial" charset="0"/>
          <a:ea typeface="宋体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Arial" charset="0"/>
          <a:ea typeface="宋体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jpeg"/><Relationship Id="rId4" Type="http://schemas.openxmlformats.org/officeDocument/2006/relationships/image" Target="../media/image22.png"/><Relationship Id="rId9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uyuelee.github.io/blog.github.io/teams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guyuelee.github.io/blog.github.io/cv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3"/>
          <p:cNvSpPr txBox="1">
            <a:spLocks noChangeArrowheads="1"/>
          </p:cNvSpPr>
          <p:nvPr/>
        </p:nvSpPr>
        <p:spPr bwMode="auto">
          <a:xfrm>
            <a:off x="467544" y="3140968"/>
            <a:ext cx="835292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b="1" dirty="0">
                <a:solidFill>
                  <a:schemeClr val="bg1"/>
                </a:solidFill>
              </a:rPr>
              <a:t>移动通信安全研究组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75932" y="4505092"/>
            <a:ext cx="34935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宋体" panose="02010600030101010101" pitchFamily="2" charset="-122"/>
              </a:rPr>
              <a:t>李古月</a:t>
            </a:r>
            <a:r>
              <a:rPr lang="en-US" altLang="zh-CN" sz="2000" b="1" dirty="0">
                <a:latin typeface="宋体" panose="02010600030101010101" pitchFamily="2" charset="-122"/>
              </a:rPr>
              <a:t> </a:t>
            </a:r>
          </a:p>
          <a:p>
            <a:pPr algn="ctr"/>
            <a:endParaRPr lang="en-US" altLang="zh-CN" sz="2000" b="1" dirty="0">
              <a:latin typeface="宋体" panose="02010600030101010101" pitchFamily="2" charset="-122"/>
            </a:endParaRPr>
          </a:p>
          <a:p>
            <a:pPr algn="ctr"/>
            <a:r>
              <a:rPr lang="zh-CN" altLang="en-US" sz="2000" b="1" dirty="0">
                <a:latin typeface="宋体" panose="02010600030101010101" pitchFamily="2" charset="-122"/>
              </a:rPr>
              <a:t>东南大学 网络空间安全学院</a:t>
            </a:r>
            <a:endParaRPr lang="en-US" altLang="zh-CN" sz="2000" b="1" dirty="0">
              <a:latin typeface="宋体" panose="02010600030101010101" pitchFamily="2" charset="-122"/>
            </a:endParaRPr>
          </a:p>
          <a:p>
            <a:pPr algn="ctr"/>
            <a:endParaRPr lang="en-US" altLang="zh-CN" sz="2000" b="1" dirty="0">
              <a:latin typeface="宋体" panose="02010600030101010101" pitchFamily="2" charset="-122"/>
            </a:endParaRPr>
          </a:p>
          <a:p>
            <a:pPr algn="ctr"/>
            <a:r>
              <a:rPr lang="en-US" altLang="zh-CN" sz="2000" b="1" dirty="0">
                <a:latin typeface="宋体" panose="02010600030101010101" pitchFamily="2" charset="-122"/>
              </a:rPr>
              <a:t>2024</a:t>
            </a:r>
            <a:r>
              <a:rPr lang="zh-CN" altLang="en-US" sz="2000" b="1" dirty="0">
                <a:latin typeface="宋体" panose="02010600030101010101" pitchFamily="2" charset="-122"/>
              </a:rPr>
              <a:t>年</a:t>
            </a:r>
            <a:r>
              <a:rPr lang="en-US" altLang="zh-CN" sz="2000" b="1" dirty="0">
                <a:latin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</a:rPr>
              <a:t>月</a:t>
            </a:r>
            <a:r>
              <a:rPr lang="en-US" altLang="zh-CN" sz="2000" b="1" dirty="0">
                <a:latin typeface="宋体" panose="02010600030101010101" pitchFamily="2" charset="-122"/>
              </a:rPr>
              <a:t>4</a:t>
            </a:r>
            <a:r>
              <a:rPr lang="zh-CN" altLang="en-US" sz="2000" b="1" dirty="0">
                <a:latin typeface="宋体" panose="02010600030101010101" pitchFamily="2" charset="-122"/>
              </a:rPr>
              <a:t>日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>
            <a:extLst>
              <a:ext uri="{FF2B5EF4-FFF2-40B4-BE49-F238E27FC236}">
                <a16:creationId xmlns:a16="http://schemas.microsoft.com/office/drawing/2014/main" id="{D4D1AC5C-83F3-4997-BEC0-4EBCA349C7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976390"/>
            <a:ext cx="8318535" cy="5022914"/>
          </a:xfrm>
          <a:prstGeom prst="rect">
            <a:avLst/>
          </a:prstGeom>
          <a:noFill/>
          <a:ln>
            <a:noFill/>
          </a:ln>
          <a:effectLst>
            <a:outerShdw dist="35921" dir="2700000" sy="50000" kx="2115830" algn="bl" rotWithShape="0">
              <a:srgbClr val="C0C0C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tabLst>
                <a:tab pos="21478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21478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1478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1478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1478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1478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1478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1478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1478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kumimoji="1" lang="zh-CN" altLang="en-US" sz="1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国家重点研发计划子课题，</a:t>
            </a:r>
            <a:r>
              <a:rPr kumimoji="1" lang="en-US" altLang="zh-CN" sz="1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6G</a:t>
            </a:r>
            <a:r>
              <a:rPr kumimoji="1" lang="zh-CN" altLang="en-US" sz="1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移动通信安全内生及隐私保护技术，低时延物理层认证方法研究与原型验证，</a:t>
            </a:r>
            <a:r>
              <a:rPr kumimoji="1" lang="en-US" altLang="zh-CN" sz="1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2023/01-2025/12</a:t>
            </a:r>
            <a:r>
              <a:rPr kumimoji="1" lang="zh-CN" altLang="en-US" sz="1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，</a:t>
            </a:r>
            <a:r>
              <a:rPr kumimoji="1" lang="en-US" altLang="zh-CN" sz="1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58.5</a:t>
            </a:r>
            <a:r>
              <a:rPr kumimoji="1" lang="zh-CN" altLang="en-US" sz="1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万元，进行中。</a:t>
            </a:r>
          </a:p>
          <a:p>
            <a:pPr marL="342900" indent="-34290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kumimoji="1" lang="zh-CN" altLang="en-US" sz="1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国家自然科学基金联合基金项目子课题，无线通信“一次一密”的内生安全理论与基于信息超材料的实现方法及基于</a:t>
            </a:r>
            <a:r>
              <a:rPr kumimoji="1" lang="en-US" altLang="zh-CN" sz="1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RIS</a:t>
            </a:r>
            <a:r>
              <a:rPr kumimoji="1" lang="zh-CN" altLang="en-US" sz="1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的物理层密钥生成方法及性能分析，</a:t>
            </a:r>
            <a:r>
              <a:rPr kumimoji="1" lang="en-US" altLang="zh-CN" sz="1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2023/01</a:t>
            </a:r>
            <a:r>
              <a:rPr kumimoji="1" lang="zh-CN" altLang="en-US" sz="1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至</a:t>
            </a:r>
            <a:r>
              <a:rPr kumimoji="1" lang="en-US" altLang="zh-CN" sz="1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2026/12</a:t>
            </a:r>
            <a:r>
              <a:rPr kumimoji="1" lang="zh-CN" altLang="en-US" sz="1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，</a:t>
            </a:r>
            <a:r>
              <a:rPr kumimoji="1" lang="en-US" altLang="zh-CN" sz="1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48</a:t>
            </a:r>
            <a:r>
              <a:rPr kumimoji="1" lang="zh-CN" altLang="en-US" sz="1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万元，进行中。</a:t>
            </a:r>
          </a:p>
          <a:p>
            <a:pPr marL="342900" indent="-34290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kumimoji="1" lang="zh-CN" altLang="en-US" sz="1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国家自然科学基金面上项目，</a:t>
            </a:r>
            <a:r>
              <a:rPr kumimoji="1" lang="en-US" altLang="zh-CN" sz="1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62171121</a:t>
            </a:r>
            <a:r>
              <a:rPr kumimoji="1" lang="zh-CN" altLang="en-US" sz="1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，面向海量用户的轻量级空口安全传输理论与方法研究</a:t>
            </a:r>
            <a:r>
              <a:rPr kumimoji="1" lang="en-US" altLang="zh-CN" sz="1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, 2022/01-2025/12</a:t>
            </a:r>
            <a:r>
              <a:rPr kumimoji="1" lang="zh-CN" altLang="en-US" sz="1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，</a:t>
            </a:r>
            <a:r>
              <a:rPr kumimoji="1" lang="en-US" altLang="zh-CN" sz="1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57</a:t>
            </a:r>
            <a:r>
              <a:rPr kumimoji="1" lang="zh-CN" altLang="en-US" sz="1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万元，进行中，主持。</a:t>
            </a:r>
          </a:p>
          <a:p>
            <a:pPr marL="342900" indent="-34290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kumimoji="1" lang="zh-CN" altLang="en-US" sz="1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江苏省自然科学基金面上项目，</a:t>
            </a:r>
            <a:r>
              <a:rPr kumimoji="1" lang="en-US" altLang="zh-CN" sz="1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BK20211160</a:t>
            </a:r>
            <a:r>
              <a:rPr kumimoji="1" lang="zh-CN" altLang="en-US" sz="1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，面向</a:t>
            </a:r>
            <a:r>
              <a:rPr kumimoji="1" lang="en-US" altLang="zh-CN" sz="1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5G</a:t>
            </a:r>
            <a:r>
              <a:rPr kumimoji="1" lang="zh-CN" altLang="en-US" sz="1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海量物联网的空口内生安全传输理论与方法研究</a:t>
            </a:r>
            <a:r>
              <a:rPr kumimoji="1" lang="en-US" altLang="zh-CN" sz="1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, 2021/07-2024/06</a:t>
            </a:r>
            <a:r>
              <a:rPr kumimoji="1" lang="zh-CN" altLang="en-US" sz="1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，</a:t>
            </a:r>
            <a:r>
              <a:rPr kumimoji="1" lang="en-US" altLang="zh-CN" sz="1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10</a:t>
            </a:r>
            <a:r>
              <a:rPr kumimoji="1" lang="zh-CN" altLang="en-US" sz="1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万元，进行中，主持。</a:t>
            </a:r>
          </a:p>
          <a:p>
            <a:pPr marL="342900" indent="-34290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kumimoji="1" lang="zh-CN" altLang="en-US" sz="1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无线通信的</a:t>
            </a:r>
            <a:r>
              <a:rPr kumimoji="1" lang="en-US" altLang="zh-CN" sz="1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XXXX</a:t>
            </a:r>
            <a:r>
              <a:rPr kumimoji="1" lang="zh-CN" altLang="en-US" sz="1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技术研究</a:t>
            </a:r>
            <a:r>
              <a:rPr kumimoji="1" lang="en-US" altLang="zh-CN" sz="1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,8909015613</a:t>
            </a:r>
            <a:r>
              <a:rPr kumimoji="1" lang="zh-CN" altLang="en-US" sz="1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，</a:t>
            </a:r>
            <a:r>
              <a:rPr kumimoji="1" lang="en-US" altLang="zh-CN" sz="1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2020/12-2021/03, 10</a:t>
            </a:r>
            <a:r>
              <a:rPr kumimoji="1" lang="zh-CN" altLang="en-US" sz="1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万元，已结题，主持。</a:t>
            </a:r>
          </a:p>
          <a:p>
            <a:pPr marL="342900" indent="-34290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kumimoji="1" lang="zh-CN" altLang="en-US" sz="1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国家重点研发项目国际科技创新合作重点专项，</a:t>
            </a:r>
            <a:r>
              <a:rPr kumimoji="1" lang="en-US" altLang="zh-CN" sz="1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2020YFE0200600</a:t>
            </a:r>
            <a:r>
              <a:rPr kumimoji="1" lang="zh-CN" altLang="en-US" sz="1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，基于量子密钥的物联网安全体系和关键技术联合研发</a:t>
            </a:r>
            <a:r>
              <a:rPr kumimoji="1" lang="en-US" altLang="zh-CN" sz="1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, 2020/06-2023/05,835</a:t>
            </a:r>
            <a:r>
              <a:rPr kumimoji="1" lang="zh-CN" altLang="en-US" sz="1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万，进行中，参与。</a:t>
            </a:r>
          </a:p>
          <a:p>
            <a:pPr marL="342900" indent="-34290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kumimoji="1" lang="zh-CN" altLang="en-US" sz="1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国家自然科学基金专项项目，</a:t>
            </a:r>
            <a:r>
              <a:rPr kumimoji="1" lang="en-US" altLang="zh-CN" sz="1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61941115</a:t>
            </a:r>
            <a:r>
              <a:rPr kumimoji="1" lang="zh-CN" altLang="en-US" sz="1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，动态构造物理特征的空口安全通信理论方法研究</a:t>
            </a:r>
            <a:r>
              <a:rPr kumimoji="1" lang="en-US" altLang="zh-CN" sz="1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, 2020/01</a:t>
            </a:r>
            <a:r>
              <a:rPr kumimoji="1" lang="zh-CN" altLang="en-US" sz="1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至</a:t>
            </a:r>
            <a:r>
              <a:rPr kumimoji="1" lang="en-US" altLang="zh-CN" sz="1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2021/12, 81</a:t>
            </a:r>
            <a:r>
              <a:rPr kumimoji="1" lang="zh-CN" altLang="en-US" sz="1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万元，进行中，参与。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52400" y="44624"/>
            <a:ext cx="9072563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3600" b="1" kern="1200" dirty="0">
                <a:solidFill>
                  <a:schemeClr val="bg1"/>
                </a:solidFill>
                <a:latin typeface="Franklin Gothic Medium" pitchFamily="34" charset="0"/>
                <a:ea typeface="微软雅黑" pitchFamily="34" charset="-122"/>
                <a:cs typeface="微软雅黑" charset="0"/>
              </a:defRPr>
            </a:lvl1pPr>
            <a:lvl2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2pPr>
            <a:lvl3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3pPr>
            <a:lvl4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4pPr>
            <a:lvl5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indent="0" eaLnBrk="1" hangingPunct="1"/>
            <a:r>
              <a:rPr lang="zh-CN" altLang="en-US" dirty="0">
                <a:latin typeface="微软雅黑" pitchFamily="34" charset="-122"/>
              </a:rPr>
              <a:t>相关项目</a:t>
            </a:r>
            <a:endParaRPr lang="en-US" altLang="zh-CN" dirty="0">
              <a:latin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8605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565EF-96EA-9F0B-B029-8F9E43554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>
            <a:extLst>
              <a:ext uri="{FF2B5EF4-FFF2-40B4-BE49-F238E27FC236}">
                <a16:creationId xmlns:a16="http://schemas.microsoft.com/office/drawing/2014/main" id="{9CB3F245-6AE8-0047-0935-AB782A601E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976390"/>
            <a:ext cx="8318535" cy="5115246"/>
          </a:xfrm>
          <a:prstGeom prst="rect">
            <a:avLst/>
          </a:prstGeom>
          <a:noFill/>
          <a:ln>
            <a:noFill/>
          </a:ln>
          <a:effectLst>
            <a:outerShdw dist="35921" dir="2700000" sy="50000" kx="2115830" algn="bl" rotWithShape="0">
              <a:srgbClr val="C0C0C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tabLst>
                <a:tab pos="21478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21478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1478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1478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1478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1478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1478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1478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1478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kumimoji="1" lang="zh-CN" altLang="en-US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江苏省重点研发计划产业前瞻与关键核心技术</a:t>
            </a:r>
            <a:r>
              <a:rPr kumimoji="1" lang="en-US" altLang="zh-CN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–</a:t>
            </a:r>
            <a:r>
              <a:rPr kumimoji="1" lang="zh-CN" altLang="en-US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竞争项目，</a:t>
            </a:r>
            <a:r>
              <a:rPr kumimoji="1" lang="en-US" altLang="zh-CN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BE2019109</a:t>
            </a:r>
            <a:r>
              <a:rPr kumimoji="1" lang="zh-CN" altLang="en-US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，电力物联网边缘接入安全技术研究与应用，</a:t>
            </a:r>
            <a:r>
              <a:rPr kumimoji="1" lang="en-US" altLang="zh-CN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2019/06-2022/06</a:t>
            </a:r>
            <a:r>
              <a:rPr kumimoji="1" lang="zh-CN" altLang="en-US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，</a:t>
            </a:r>
            <a:r>
              <a:rPr kumimoji="1" lang="en-US" altLang="zh-CN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250</a:t>
            </a:r>
            <a:r>
              <a:rPr kumimoji="1" lang="zh-CN" altLang="en-US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万元，进行中，参与。</a:t>
            </a:r>
          </a:p>
          <a:p>
            <a:pPr marL="342900" indent="-34290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kumimoji="1" lang="zh-CN" altLang="en-US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基本科研扶持项目，物联网边缘安全接入的关键技术研究，</a:t>
            </a:r>
            <a:r>
              <a:rPr kumimoji="1" lang="en-US" altLang="zh-CN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2019/03-2021/03</a:t>
            </a:r>
            <a:r>
              <a:rPr kumimoji="1" lang="zh-CN" altLang="en-US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，</a:t>
            </a:r>
            <a:r>
              <a:rPr kumimoji="1" lang="en-US" altLang="zh-CN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4</a:t>
            </a:r>
            <a:r>
              <a:rPr kumimoji="1" lang="zh-CN" altLang="en-US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万元，进行中，主持。</a:t>
            </a:r>
          </a:p>
          <a:p>
            <a:pPr marL="342900" indent="-34290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kumimoji="1" lang="zh-CN" altLang="en-US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国家自然科学基金青年科学基金项目，</a:t>
            </a:r>
            <a:r>
              <a:rPr kumimoji="1" lang="en-US" altLang="zh-CN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61801115</a:t>
            </a:r>
            <a:r>
              <a:rPr kumimoji="1" lang="zh-CN" altLang="en-US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，移动通信</a:t>
            </a:r>
            <a:r>
              <a:rPr kumimoji="1" lang="en-US" altLang="zh-CN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FDD</a:t>
            </a:r>
            <a:r>
              <a:rPr kumimoji="1" lang="zh-CN" altLang="en-US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信道密钥生成方法研究，</a:t>
            </a:r>
            <a:r>
              <a:rPr kumimoji="1" lang="en-US" altLang="zh-CN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2019/01-2021/12</a:t>
            </a:r>
            <a:r>
              <a:rPr kumimoji="1" lang="zh-CN" altLang="en-US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，</a:t>
            </a:r>
            <a:r>
              <a:rPr kumimoji="1" lang="en-US" altLang="zh-CN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22.5</a:t>
            </a:r>
            <a:r>
              <a:rPr kumimoji="1" lang="zh-CN" altLang="en-US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万元，进行中，主持。</a:t>
            </a:r>
          </a:p>
          <a:p>
            <a:pPr marL="342900" indent="-34290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kumimoji="1" lang="zh-CN" altLang="en-US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科技服务项目，</a:t>
            </a:r>
            <a:r>
              <a:rPr kumimoji="1" lang="en-US" altLang="zh-CN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8509010002</a:t>
            </a:r>
            <a:r>
              <a:rPr kumimoji="1" lang="zh-CN" altLang="en-US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，江苏电力信息技术有限公司，基于设备指纹技术的无线接入安全管理平台委外研发服务采购</a:t>
            </a:r>
            <a:r>
              <a:rPr kumimoji="1" lang="en-US" altLang="zh-CN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, 2018/09-2019/12</a:t>
            </a:r>
            <a:r>
              <a:rPr kumimoji="1" lang="zh-CN" altLang="en-US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，</a:t>
            </a:r>
            <a:r>
              <a:rPr kumimoji="1" lang="en-US" altLang="zh-CN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116.1</a:t>
            </a:r>
            <a:r>
              <a:rPr kumimoji="1" lang="zh-CN" altLang="en-US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万元，进行中，主持。</a:t>
            </a:r>
          </a:p>
          <a:p>
            <a:pPr marL="342900" indent="-34290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kumimoji="1" lang="zh-CN" altLang="en-US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新进教师启动基金，</a:t>
            </a:r>
            <a:r>
              <a:rPr kumimoji="1" lang="en-US" altLang="zh-CN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3209008202</a:t>
            </a:r>
            <a:r>
              <a:rPr kumimoji="1" lang="zh-CN" altLang="en-US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，基于</a:t>
            </a:r>
            <a:r>
              <a:rPr kumimoji="1" lang="en-US" altLang="zh-CN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FDD</a:t>
            </a:r>
            <a:r>
              <a:rPr kumimoji="1" lang="zh-CN" altLang="en-US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信道特征的物理层安全技术研究 </a:t>
            </a:r>
            <a:r>
              <a:rPr kumimoji="1" lang="en-US" altLang="zh-CN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2018/03-2019/12</a:t>
            </a:r>
            <a:r>
              <a:rPr kumimoji="1" lang="zh-CN" altLang="en-US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，</a:t>
            </a:r>
            <a:r>
              <a:rPr kumimoji="1" lang="en-US" altLang="zh-CN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10</a:t>
            </a:r>
            <a:r>
              <a:rPr kumimoji="1" lang="zh-CN" altLang="en-US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万元，已结题，主持。</a:t>
            </a:r>
          </a:p>
          <a:p>
            <a:pPr marL="342900" indent="-34290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kumimoji="1" lang="zh-CN" altLang="en-US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国家自然科学基金青年科学基金项目，</a:t>
            </a:r>
            <a:r>
              <a:rPr kumimoji="1" lang="en-US" altLang="zh-CN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61602113</a:t>
            </a:r>
            <a:r>
              <a:rPr kumimoji="1" lang="zh-CN" altLang="en-US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，基于射频指纹的无线目标识别与定位技术研究，</a:t>
            </a:r>
            <a:r>
              <a:rPr kumimoji="1" lang="en-US" altLang="zh-CN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2017/01-2019/12</a:t>
            </a:r>
            <a:r>
              <a:rPr kumimoji="1" lang="zh-CN" altLang="en-US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，</a:t>
            </a:r>
            <a:r>
              <a:rPr kumimoji="1" lang="en-US" altLang="zh-CN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21</a:t>
            </a:r>
            <a:r>
              <a:rPr kumimoji="1" lang="zh-CN" altLang="en-US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万元，已结题，参与。</a:t>
            </a:r>
          </a:p>
          <a:p>
            <a:pPr marL="342900" indent="-34290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kumimoji="1" lang="zh-CN" altLang="en-US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国家自然科学基金青年科学基金项目，</a:t>
            </a:r>
            <a:r>
              <a:rPr kumimoji="1" lang="en-US" altLang="zh-CN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61601114</a:t>
            </a:r>
            <a:r>
              <a:rPr kumimoji="1" lang="zh-CN" altLang="en-US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，光通信系统基于物理层指纹的识别与认证安全技术研究，</a:t>
            </a:r>
            <a:r>
              <a:rPr kumimoji="1" lang="en-US" altLang="zh-CN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2017/01-2019/12</a:t>
            </a:r>
            <a:r>
              <a:rPr kumimoji="1" lang="zh-CN" altLang="en-US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，</a:t>
            </a:r>
            <a:r>
              <a:rPr kumimoji="1" lang="en-US" altLang="zh-CN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22</a:t>
            </a:r>
            <a:r>
              <a:rPr kumimoji="1" lang="zh-CN" altLang="en-US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万元，已结题，参与。</a:t>
            </a:r>
          </a:p>
          <a:p>
            <a:pPr marL="342900" indent="-34290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kumimoji="1" lang="zh-CN" altLang="en-US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江苏省自然科学基金青年项目</a:t>
            </a:r>
            <a:r>
              <a:rPr kumimoji="1" lang="en-US" altLang="zh-CN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, BK20160692</a:t>
            </a:r>
            <a:r>
              <a:rPr kumimoji="1" lang="zh-CN" altLang="en-US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，“基于物理层特征的无线通信安全技术”，</a:t>
            </a:r>
            <a:r>
              <a:rPr kumimoji="1" lang="en-US" altLang="zh-CN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2016/07-2019/6</a:t>
            </a:r>
            <a:r>
              <a:rPr kumimoji="1" lang="zh-CN" altLang="en-US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，</a:t>
            </a:r>
            <a:r>
              <a:rPr kumimoji="1" lang="en-US" altLang="zh-CN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20</a:t>
            </a:r>
            <a:r>
              <a:rPr kumimoji="1" lang="zh-CN" altLang="en-US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万元，已结题，参与。</a:t>
            </a:r>
          </a:p>
          <a:p>
            <a:pPr marL="342900" indent="-34290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kumimoji="1" lang="zh-CN" altLang="en-US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国家自然科学基金面上项目，</a:t>
            </a:r>
            <a:r>
              <a:rPr kumimoji="1" lang="en-US" altLang="zh-CN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61571110</a:t>
            </a:r>
            <a:r>
              <a:rPr kumimoji="1" lang="zh-CN" altLang="en-US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，“面向未来移动通信的物理层安全技术研究”，</a:t>
            </a:r>
            <a:r>
              <a:rPr kumimoji="1" lang="en-US" altLang="zh-CN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2016/01-2019/12</a:t>
            </a:r>
            <a:r>
              <a:rPr kumimoji="1" lang="zh-CN" altLang="en-US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，</a:t>
            </a:r>
            <a:r>
              <a:rPr kumimoji="1" lang="en-US" altLang="zh-CN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57</a:t>
            </a:r>
            <a:r>
              <a:rPr kumimoji="1" lang="zh-CN" altLang="en-US" sz="1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万元，已结题，参与。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F5571AD-94E5-7B98-19BA-FFE0ED0A81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44624"/>
            <a:ext cx="9072563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3600" b="1" kern="1200" dirty="0">
                <a:solidFill>
                  <a:schemeClr val="bg1"/>
                </a:solidFill>
                <a:latin typeface="Franklin Gothic Medium" pitchFamily="34" charset="0"/>
                <a:ea typeface="微软雅黑" pitchFamily="34" charset="-122"/>
                <a:cs typeface="微软雅黑" charset="0"/>
              </a:defRPr>
            </a:lvl1pPr>
            <a:lvl2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2pPr>
            <a:lvl3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3pPr>
            <a:lvl4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4pPr>
            <a:lvl5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indent="0" eaLnBrk="1" hangingPunct="1"/>
            <a:r>
              <a:rPr lang="zh-CN" altLang="en-US" dirty="0">
                <a:latin typeface="微软雅黑" pitchFamily="34" charset="-122"/>
              </a:rPr>
              <a:t>相关项目</a:t>
            </a:r>
            <a:endParaRPr lang="en-US" altLang="zh-CN" dirty="0">
              <a:latin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810813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52400" y="44624"/>
            <a:ext cx="9072563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3600" b="1" kern="1200" dirty="0">
                <a:solidFill>
                  <a:schemeClr val="bg1"/>
                </a:solidFill>
                <a:latin typeface="Franklin Gothic Medium" pitchFamily="34" charset="0"/>
                <a:ea typeface="微软雅黑" pitchFamily="34" charset="-122"/>
                <a:cs typeface="微软雅黑" charset="0"/>
              </a:defRPr>
            </a:lvl1pPr>
            <a:lvl2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2pPr>
            <a:lvl3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3pPr>
            <a:lvl4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4pPr>
            <a:lvl5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indent="0" eaLnBrk="1" hangingPunct="1"/>
            <a:r>
              <a:rPr lang="zh-CN" altLang="en-US" dirty="0">
                <a:latin typeface="微软雅黑" pitchFamily="34" charset="-122"/>
              </a:rPr>
              <a:t>理论基础与实验平台</a:t>
            </a:r>
            <a:endParaRPr lang="en-US" altLang="zh-CN" dirty="0">
              <a:latin typeface="微软雅黑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948" y="916312"/>
            <a:ext cx="3240360" cy="2257050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t="22249"/>
          <a:stretch/>
        </p:blipFill>
        <p:spPr bwMode="auto">
          <a:xfrm>
            <a:off x="5531435" y="3211772"/>
            <a:ext cx="3179573" cy="3296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组合 8"/>
          <p:cNvGrpSpPr/>
          <p:nvPr/>
        </p:nvGrpSpPr>
        <p:grpSpPr>
          <a:xfrm>
            <a:off x="467544" y="881237"/>
            <a:ext cx="4032448" cy="5538671"/>
            <a:chOff x="467544" y="881237"/>
            <a:chExt cx="4032448" cy="5538671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92"/>
            <a:stretch/>
          </p:blipFill>
          <p:spPr>
            <a:xfrm>
              <a:off x="467544" y="881237"/>
              <a:ext cx="4032448" cy="5538671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2483768" y="1844824"/>
              <a:ext cx="1512168" cy="14401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303433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-89210" y="0"/>
            <a:ext cx="9161773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3600" b="1" kern="1200" dirty="0">
                <a:solidFill>
                  <a:schemeClr val="bg1"/>
                </a:solidFill>
                <a:latin typeface="Franklin Gothic Medium" pitchFamily="34" charset="0"/>
                <a:ea typeface="微软雅黑" pitchFamily="34" charset="-122"/>
                <a:cs typeface="微软雅黑" charset="0"/>
              </a:defRPr>
            </a:lvl1pPr>
            <a:lvl2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2pPr>
            <a:lvl3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3pPr>
            <a:lvl4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4pPr>
            <a:lvl5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indent="0" eaLnBrk="1" hangingPunct="1"/>
            <a:endParaRPr lang="zh-CN" altLang="en-US" sz="4000" dirty="0">
              <a:latin typeface="微软雅黑" pitchFamily="34" charset="-122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52400" y="44624"/>
            <a:ext cx="9072563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3600" b="1" kern="1200" dirty="0">
                <a:solidFill>
                  <a:schemeClr val="bg1"/>
                </a:solidFill>
                <a:latin typeface="Franklin Gothic Medium" pitchFamily="34" charset="0"/>
                <a:ea typeface="微软雅黑" pitchFamily="34" charset="-122"/>
                <a:cs typeface="微软雅黑" charset="0"/>
              </a:defRPr>
            </a:lvl1pPr>
            <a:lvl2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2pPr>
            <a:lvl3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3pPr>
            <a:lvl4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4pPr>
            <a:lvl5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indent="0" eaLnBrk="1" hangingPunct="1"/>
            <a:r>
              <a:rPr lang="zh-CN" altLang="en-US" dirty="0">
                <a:latin typeface="微软雅黑" pitchFamily="34" charset="-122"/>
              </a:rPr>
              <a:t>目前研究生情况</a:t>
            </a:r>
            <a:endParaRPr lang="en-US" altLang="zh-CN" dirty="0">
              <a:latin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1520" y="908720"/>
            <a:ext cx="82089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团队现有硕士研究生二十余人，博士</a:t>
            </a:r>
            <a:r>
              <a:rPr lang="en-US" altLang="zh-CN" sz="2400" dirty="0"/>
              <a:t>3</a:t>
            </a:r>
            <a:r>
              <a:rPr lang="zh-CN" altLang="en-US" sz="2400" dirty="0"/>
              <a:t>人，研究氛围温馨和谐，竞赛、专利、论文成果丰富。</a:t>
            </a:r>
            <a:r>
              <a:rPr lang="en-US" altLang="zh-CN" sz="2400" dirty="0"/>
              <a:t>2023</a:t>
            </a:r>
            <a:r>
              <a:rPr lang="zh-CN" altLang="en-US" sz="2400" dirty="0"/>
              <a:t>年学生分别赴罗马、香港、大连参加国际会议。有志向读博的学生可推荐去香港、英国、法国、德国知名高校继续深造。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AB2C48F-933E-207F-CE79-3816E1216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70" y="4455904"/>
            <a:ext cx="3595322" cy="18859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896CDEB-A3C7-6F60-50C8-7F11BE3C8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70" y="2464011"/>
            <a:ext cx="3595322" cy="18859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C06FBEA-81D6-4C93-9DA3-478D7ED73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3968" y="2470382"/>
            <a:ext cx="1413520" cy="18850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BAED90-C9C0-419E-AF22-1406723BF9A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66" r="8299"/>
          <a:stretch/>
        </p:blipFill>
        <p:spPr>
          <a:xfrm>
            <a:off x="5796136" y="2478380"/>
            <a:ext cx="2196392" cy="18690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9EC911-C775-4D16-8D0D-3B60D480B6E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2195"/>
          <a:stretch/>
        </p:blipFill>
        <p:spPr>
          <a:xfrm>
            <a:off x="4283968" y="4450855"/>
            <a:ext cx="370856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6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5EA2B-412A-F3AC-3485-2F1395443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1A5DB58-9A8E-7662-3B12-2B929D4C2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9210" y="0"/>
            <a:ext cx="9161773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3600" b="1" kern="1200" dirty="0">
                <a:solidFill>
                  <a:schemeClr val="bg1"/>
                </a:solidFill>
                <a:latin typeface="Franklin Gothic Medium" pitchFamily="34" charset="0"/>
                <a:ea typeface="微软雅黑" pitchFamily="34" charset="-122"/>
                <a:cs typeface="微软雅黑" charset="0"/>
              </a:defRPr>
            </a:lvl1pPr>
            <a:lvl2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2pPr>
            <a:lvl3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3pPr>
            <a:lvl4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4pPr>
            <a:lvl5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indent="0" eaLnBrk="1" hangingPunct="1"/>
            <a:endParaRPr lang="zh-CN" altLang="en-US" sz="4000" dirty="0">
              <a:latin typeface="微软雅黑" pitchFamily="34" charset="-122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03F4AD4-72B4-8FA6-815F-6E57355B2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7166" y="13556"/>
            <a:ext cx="9072563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3600" b="1" kern="1200" dirty="0">
                <a:solidFill>
                  <a:schemeClr val="bg1"/>
                </a:solidFill>
                <a:latin typeface="Franklin Gothic Medium" pitchFamily="34" charset="0"/>
                <a:ea typeface="微软雅黑" pitchFamily="34" charset="-122"/>
                <a:cs typeface="微软雅黑" charset="0"/>
              </a:defRPr>
            </a:lvl1pPr>
            <a:lvl2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2pPr>
            <a:lvl3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3pPr>
            <a:lvl4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4pPr>
            <a:lvl5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indent="0" eaLnBrk="1" hangingPunct="1"/>
            <a:r>
              <a:rPr lang="zh-CN" altLang="en-US" dirty="0">
                <a:latin typeface="微软雅黑" pitchFamily="34" charset="-122"/>
              </a:rPr>
              <a:t>近三年研究生获得奖励及荣誉情况</a:t>
            </a:r>
            <a:endParaRPr lang="en-US" altLang="zh-CN" dirty="0">
              <a:latin typeface="微软雅黑" pitchFamily="34" charset="-122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FBD8F726-3766-5957-8D32-B5DDA7BB2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31640" y="188640"/>
            <a:ext cx="4248472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BEB4192C-AE5B-9ACB-CAE5-2B8C5B6E87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336716" y="77673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7E3A166F-4B88-A69C-ADF0-46AF69A672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89116" y="92913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98EB405-4EB3-EDCD-C507-D0292CAE1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2479467"/>
            <a:ext cx="1548628" cy="124128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0743B1A-D6E5-39A8-544F-A6D9A45B4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83" y="1124744"/>
            <a:ext cx="1533674" cy="125161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218E8A7-2FD2-3918-07BE-416925760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9079" y="1124744"/>
            <a:ext cx="1528885" cy="125890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036D7AE-4384-83AC-6D56-CF1288E05E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38" y="2473654"/>
            <a:ext cx="1548628" cy="123322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703CDCD-E98A-BD66-6EFF-9D4DA14C4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7318" y="2487556"/>
            <a:ext cx="1512168" cy="1224828"/>
          </a:xfrm>
          <a:prstGeom prst="rect">
            <a:avLst/>
          </a:prstGeom>
        </p:spPr>
      </p:pic>
      <p:sp>
        <p:nvSpPr>
          <p:cNvPr id="12" name="文本框 5">
            <a:extLst>
              <a:ext uri="{FF2B5EF4-FFF2-40B4-BE49-F238E27FC236}">
                <a16:creationId xmlns:a16="http://schemas.microsoft.com/office/drawing/2014/main" id="{E847E069-2445-436E-A61C-AAE56BD0675F}"/>
              </a:ext>
            </a:extLst>
          </p:cNvPr>
          <p:cNvSpPr txBox="1"/>
          <p:nvPr/>
        </p:nvSpPr>
        <p:spPr>
          <a:xfrm>
            <a:off x="5100396" y="1159713"/>
            <a:ext cx="3447836" cy="2949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/>
              <a:t>获得研究生国家奖学金</a:t>
            </a:r>
            <a:r>
              <a:rPr lang="en-US" altLang="zh-CN" sz="1800" dirty="0"/>
              <a:t>7</a:t>
            </a:r>
            <a:r>
              <a:rPr lang="zh-CN" altLang="en-US" sz="1800" dirty="0"/>
              <a:t>人次。</a:t>
            </a:r>
            <a:endParaRPr lang="en-US" altLang="zh-CN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/>
              <a:t>获得全国竞赛一等奖</a:t>
            </a:r>
            <a:r>
              <a:rPr lang="en-US" altLang="zh-CN" sz="1800" dirty="0"/>
              <a:t>3</a:t>
            </a:r>
            <a:r>
              <a:rPr lang="zh-CN" altLang="en-US" sz="1800" dirty="0"/>
              <a:t>项，二等奖</a:t>
            </a:r>
            <a:r>
              <a:rPr lang="en-US" altLang="zh-CN" sz="1800" dirty="0"/>
              <a:t>2</a:t>
            </a:r>
            <a:r>
              <a:rPr lang="zh-CN" altLang="en-US" sz="1800" dirty="0"/>
              <a:t>项，三等奖</a:t>
            </a:r>
            <a:r>
              <a:rPr lang="en-US" altLang="zh-CN" sz="1800" dirty="0"/>
              <a:t>2</a:t>
            </a:r>
            <a:r>
              <a:rPr lang="zh-CN" altLang="en-US" sz="1800" dirty="0"/>
              <a:t>项。</a:t>
            </a:r>
            <a:endParaRPr lang="en-US" altLang="zh-CN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/>
              <a:t>获得江苏省优秀硕士生毕业论文</a:t>
            </a:r>
            <a:r>
              <a:rPr lang="en-US" altLang="zh-CN" sz="1800" dirty="0"/>
              <a:t>1</a:t>
            </a:r>
            <a:r>
              <a:rPr lang="zh-CN" altLang="en-US" sz="1800" dirty="0"/>
              <a:t>项，校优硕士生毕业论文</a:t>
            </a:r>
            <a:r>
              <a:rPr lang="en-US" altLang="zh-CN" sz="1800" dirty="0"/>
              <a:t>2</a:t>
            </a:r>
            <a:r>
              <a:rPr lang="zh-CN" altLang="en-US" sz="1800" dirty="0"/>
              <a:t>项。</a:t>
            </a:r>
            <a:endParaRPr lang="en-US" altLang="zh-CN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A4CF9E-4018-46BB-8F5D-DBE69AE8E6D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8" y="3943864"/>
            <a:ext cx="1568862" cy="22785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B143BB-C940-4CF5-BCCF-A8E21D3BB6E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390" y="3943864"/>
            <a:ext cx="2969096" cy="22259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2E41E3-4C01-422D-A342-113DDF6420C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195" y="3970182"/>
            <a:ext cx="3453035" cy="223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966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C99B5-7BAC-B7B0-D1EB-26ECA6C24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3D4CA6-514C-8699-C98D-BAF222595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9210" y="0"/>
            <a:ext cx="9161773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3600" b="1" kern="1200" dirty="0">
                <a:solidFill>
                  <a:schemeClr val="bg1"/>
                </a:solidFill>
                <a:latin typeface="Franklin Gothic Medium" pitchFamily="34" charset="0"/>
                <a:ea typeface="微软雅黑" pitchFamily="34" charset="-122"/>
                <a:cs typeface="微软雅黑" charset="0"/>
              </a:defRPr>
            </a:lvl1pPr>
            <a:lvl2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2pPr>
            <a:lvl3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3pPr>
            <a:lvl4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4pPr>
            <a:lvl5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indent="0" eaLnBrk="1" hangingPunct="1"/>
            <a:endParaRPr lang="zh-CN" altLang="en-US" sz="4000" dirty="0">
              <a:latin typeface="微软雅黑" pitchFamily="34" charset="-122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1F71C1D-4E91-6047-D475-87E9BAE607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44624"/>
            <a:ext cx="9072563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3600" b="1" kern="1200" dirty="0">
                <a:solidFill>
                  <a:schemeClr val="bg1"/>
                </a:solidFill>
                <a:latin typeface="Franklin Gothic Medium" pitchFamily="34" charset="0"/>
                <a:ea typeface="微软雅黑" pitchFamily="34" charset="-122"/>
                <a:cs typeface="微软雅黑" charset="0"/>
              </a:defRPr>
            </a:lvl1pPr>
            <a:lvl2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2pPr>
            <a:lvl3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3pPr>
            <a:lvl4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4pPr>
            <a:lvl5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indent="0" eaLnBrk="1" hangingPunct="1"/>
            <a:r>
              <a:rPr lang="zh-CN" altLang="en-US" dirty="0">
                <a:latin typeface="微软雅黑" pitchFamily="34" charset="-122"/>
              </a:rPr>
              <a:t>研究生毕业去向情况</a:t>
            </a:r>
            <a:endParaRPr lang="en-US" altLang="zh-CN" dirty="0">
              <a:latin typeface="微软雅黑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7DBE2BE-B353-6DE1-ABF2-ED233EC6E6F8}"/>
              </a:ext>
            </a:extLst>
          </p:cNvPr>
          <p:cNvSpPr/>
          <p:nvPr/>
        </p:nvSpPr>
        <p:spPr>
          <a:xfrm>
            <a:off x="215534" y="6381328"/>
            <a:ext cx="86414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hlinkClick r:id="rId3"/>
              </a:rPr>
              <a:t>teams - Homepage (guyuelee.github.io)</a:t>
            </a:r>
            <a:endParaRPr lang="zh-CN" alt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BB77454-F120-BC11-1DBA-19E0875AC4B7}"/>
              </a:ext>
            </a:extLst>
          </p:cNvPr>
          <p:cNvSpPr txBox="1"/>
          <p:nvPr/>
        </p:nvSpPr>
        <p:spPr>
          <a:xfrm>
            <a:off x="323527" y="1052737"/>
            <a:ext cx="8533499" cy="5497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  <a:spcBef>
                <a:spcPct val="20000"/>
              </a:spcBef>
            </a:pPr>
            <a:r>
              <a:rPr kumimoji="1" lang="en-US" altLang="zh-CN" sz="1800" dirty="0">
                <a:ea typeface="宋体" charset="0"/>
              </a:rPr>
              <a:t>2021</a:t>
            </a:r>
            <a:r>
              <a:rPr kumimoji="1" lang="zh-CN" altLang="en-US" sz="1800" dirty="0">
                <a:ea typeface="宋体" charset="0"/>
              </a:rPr>
              <a:t>届毕业生：</a:t>
            </a:r>
            <a:endParaRPr kumimoji="1" lang="en-US" altLang="zh-CN" sz="1800" dirty="0">
              <a:ea typeface="宋体" charset="0"/>
            </a:endParaRPr>
          </a:p>
          <a:p>
            <a:pPr eaLnBrk="0" hangingPunct="0">
              <a:lnSpc>
                <a:spcPct val="150000"/>
              </a:lnSpc>
              <a:spcBef>
                <a:spcPct val="20000"/>
              </a:spcBef>
            </a:pPr>
            <a:r>
              <a:rPr kumimoji="1" lang="zh-CN" altLang="en-US" sz="1800" dirty="0">
                <a:ea typeface="宋体" charset="0"/>
              </a:rPr>
              <a:t>何川</a:t>
            </a:r>
            <a:r>
              <a:rPr lang="zh-CN" altLang="en-US" sz="1800" dirty="0"/>
              <a:t>，答辩成绩优秀，获华为优秀实习生，就职全球能源互联网研究院。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1800" dirty="0"/>
              <a:t>2022</a:t>
            </a:r>
            <a:r>
              <a:rPr kumimoji="1" lang="zh-CN" altLang="en-US" sz="1800" dirty="0">
                <a:ea typeface="宋体" charset="0"/>
              </a:rPr>
              <a:t>届</a:t>
            </a:r>
            <a:r>
              <a:rPr lang="zh-CN" altLang="en-US" sz="1800" dirty="0"/>
              <a:t>毕业生：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zh-CN" altLang="en-US" sz="1800" dirty="0"/>
              <a:t>张鑫伟，研究生国家奖学金，江苏省优秀专业硕士毕业论文，</a:t>
            </a:r>
            <a:r>
              <a:rPr lang="en-US" altLang="zh-CN" sz="1800" dirty="0"/>
              <a:t>2022</a:t>
            </a:r>
            <a:r>
              <a:rPr lang="zh-CN" altLang="en-US" sz="1800" dirty="0"/>
              <a:t>年度东南大学优秀毕业生，赴香港理工大学读博，博士生全额奖学金。</a:t>
            </a:r>
          </a:p>
          <a:p>
            <a:pPr>
              <a:lnSpc>
                <a:spcPct val="150000"/>
              </a:lnSpc>
            </a:pPr>
            <a:r>
              <a:rPr lang="zh-CN" altLang="en-US" sz="1800" dirty="0"/>
              <a:t>杨海誉，一作</a:t>
            </a:r>
            <a:r>
              <a:rPr lang="en-US" altLang="zh-CN" sz="1800" dirty="0"/>
              <a:t>SCI</a:t>
            </a:r>
            <a:r>
              <a:rPr lang="zh-CN" altLang="en-US" sz="1800" dirty="0"/>
              <a:t>期刊论文，一作</a:t>
            </a:r>
            <a:r>
              <a:rPr lang="en-US" altLang="zh-CN" sz="1800" dirty="0"/>
              <a:t>CCF A</a:t>
            </a:r>
            <a:r>
              <a:rPr lang="zh-CN" altLang="en-US" sz="1800" dirty="0"/>
              <a:t>类会议论文；目前入职华为。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1800" dirty="0"/>
              <a:t>2023</a:t>
            </a:r>
            <a:r>
              <a:rPr kumimoji="1" lang="zh-CN" altLang="en-US" sz="1800" dirty="0">
                <a:ea typeface="宋体" charset="0"/>
              </a:rPr>
              <a:t>届</a:t>
            </a:r>
            <a:r>
              <a:rPr lang="zh-CN" altLang="en-US" sz="1800" dirty="0"/>
              <a:t>毕业生：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zh-CN" altLang="en-US" sz="1800" dirty="0"/>
              <a:t>胡磊， 读研期间发表多篇论文专利，赴马里兰大学读博，博士生全额奖学金。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zh-CN" altLang="en-US" sz="1800" dirty="0"/>
              <a:t>侯宗越，研究生国家奖学金，目前入职携程。</a:t>
            </a:r>
            <a:endParaRPr lang="en-US" altLang="zh-CN" sz="1800" dirty="0"/>
          </a:p>
          <a:p>
            <a:r>
              <a:rPr lang="zh-CN" altLang="en-US" sz="1800" dirty="0"/>
              <a:t>施霁桐，竞赛多次获得一等奖，入职交通银行。</a:t>
            </a:r>
          </a:p>
          <a:p>
            <a:r>
              <a:rPr lang="zh-CN" altLang="en-US" sz="1800" dirty="0"/>
              <a:t>冯淑颖，入职比亚迪。</a:t>
            </a:r>
          </a:p>
          <a:p>
            <a:r>
              <a:rPr lang="zh-CN" altLang="en-US" sz="1800" dirty="0"/>
              <a:t>黄志超，入职</a:t>
            </a:r>
            <a:r>
              <a:rPr lang="en-US" altLang="zh-CN" sz="1800" dirty="0"/>
              <a:t>TP-LINK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endParaRPr lang="zh-CN" altLang="en-US" sz="1800" dirty="0"/>
          </a:p>
          <a:p>
            <a:pPr>
              <a:lnSpc>
                <a:spcPct val="150000"/>
              </a:lnSpc>
            </a:pPr>
            <a:endParaRPr kumimoji="1" lang="zh-CN" altLang="en-US" sz="1800" dirty="0"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397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9DA55-39C0-E7DD-C34E-7FB9F013B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34093D-A11F-F640-5BDD-CD28372187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9210" y="0"/>
            <a:ext cx="9161773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3600" b="1" kern="1200" dirty="0">
                <a:solidFill>
                  <a:schemeClr val="bg1"/>
                </a:solidFill>
                <a:latin typeface="Franklin Gothic Medium" pitchFamily="34" charset="0"/>
                <a:ea typeface="微软雅黑" pitchFamily="34" charset="-122"/>
                <a:cs typeface="微软雅黑" charset="0"/>
              </a:defRPr>
            </a:lvl1pPr>
            <a:lvl2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2pPr>
            <a:lvl3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3pPr>
            <a:lvl4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4pPr>
            <a:lvl5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indent="0" eaLnBrk="1" hangingPunct="1"/>
            <a:endParaRPr lang="zh-CN" altLang="en-US" sz="4000" dirty="0">
              <a:latin typeface="微软雅黑" pitchFamily="34" charset="-122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3E80408-56C4-C922-CD51-D82770335D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44624"/>
            <a:ext cx="9072563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3600" b="1" kern="1200" dirty="0">
                <a:solidFill>
                  <a:schemeClr val="bg1"/>
                </a:solidFill>
                <a:latin typeface="Franklin Gothic Medium" pitchFamily="34" charset="0"/>
                <a:ea typeface="微软雅黑" pitchFamily="34" charset="-122"/>
                <a:cs typeface="微软雅黑" charset="0"/>
              </a:defRPr>
            </a:lvl1pPr>
            <a:lvl2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2pPr>
            <a:lvl3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3pPr>
            <a:lvl4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4pPr>
            <a:lvl5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indent="0" eaLnBrk="1" hangingPunct="1"/>
            <a:r>
              <a:rPr lang="en-US" altLang="zh-CN" dirty="0">
                <a:latin typeface="微软雅黑" pitchFamily="34" charset="-122"/>
              </a:rPr>
              <a:t>2023</a:t>
            </a:r>
            <a:r>
              <a:rPr lang="zh-CN" altLang="en-US" dirty="0">
                <a:latin typeface="微软雅黑" pitchFamily="34" charset="-122"/>
              </a:rPr>
              <a:t>年实验室科研项目情况</a:t>
            </a:r>
            <a:endParaRPr lang="en-US" altLang="zh-CN" dirty="0">
              <a:latin typeface="微软雅黑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4C9DF5-EAE9-15A1-E73A-FF53EF29F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925861"/>
            <a:ext cx="9028657" cy="437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52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342C1-B0E7-5B3F-F77D-1962730B1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4160A6E-1133-5A7F-A5F3-6A8EC2AD1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9210" y="0"/>
            <a:ext cx="9161773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3600" b="1" kern="1200" dirty="0">
                <a:solidFill>
                  <a:schemeClr val="bg1"/>
                </a:solidFill>
                <a:latin typeface="Franklin Gothic Medium" pitchFamily="34" charset="0"/>
                <a:ea typeface="微软雅黑" pitchFamily="34" charset="-122"/>
                <a:cs typeface="微软雅黑" charset="0"/>
              </a:defRPr>
            </a:lvl1pPr>
            <a:lvl2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2pPr>
            <a:lvl3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3pPr>
            <a:lvl4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4pPr>
            <a:lvl5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indent="0" eaLnBrk="1" hangingPunct="1"/>
            <a:endParaRPr lang="zh-CN" altLang="en-US" sz="4000" dirty="0">
              <a:latin typeface="微软雅黑" pitchFamily="34" charset="-122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CCB1116-2274-CCFA-DEC3-B1F4E5E563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44624"/>
            <a:ext cx="9072563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3600" b="1" kern="1200" dirty="0">
                <a:solidFill>
                  <a:schemeClr val="bg1"/>
                </a:solidFill>
                <a:latin typeface="Franklin Gothic Medium" pitchFamily="34" charset="0"/>
                <a:ea typeface="微软雅黑" pitchFamily="34" charset="-122"/>
                <a:cs typeface="微软雅黑" charset="0"/>
              </a:defRPr>
            </a:lvl1pPr>
            <a:lvl2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2pPr>
            <a:lvl3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3pPr>
            <a:lvl4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4pPr>
            <a:lvl5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indent="0" eaLnBrk="1" hangingPunct="1"/>
            <a:r>
              <a:rPr lang="en-US" altLang="zh-CN" dirty="0">
                <a:latin typeface="微软雅黑" pitchFamily="34" charset="-122"/>
              </a:rPr>
              <a:t>2023</a:t>
            </a:r>
            <a:r>
              <a:rPr lang="zh-CN" altLang="en-US" dirty="0">
                <a:latin typeface="微软雅黑" pitchFamily="34" charset="-122"/>
              </a:rPr>
              <a:t>年实验室科研情况</a:t>
            </a:r>
            <a:endParaRPr lang="en-US" altLang="zh-CN" dirty="0">
              <a:latin typeface="微软雅黑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E18C95-DBFE-9D60-83E7-1FCAD7E5D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38" y="1124744"/>
            <a:ext cx="8789025" cy="407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268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D6064-DD03-F4FF-F1DA-2E1D360C2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D69DC08-D3C6-47E8-B8CD-A78C188DBC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9210" y="0"/>
            <a:ext cx="9161773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3600" b="1" kern="1200" dirty="0">
                <a:solidFill>
                  <a:schemeClr val="bg1"/>
                </a:solidFill>
                <a:latin typeface="Franklin Gothic Medium" pitchFamily="34" charset="0"/>
                <a:ea typeface="微软雅黑" pitchFamily="34" charset="-122"/>
                <a:cs typeface="微软雅黑" charset="0"/>
              </a:defRPr>
            </a:lvl1pPr>
            <a:lvl2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2pPr>
            <a:lvl3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3pPr>
            <a:lvl4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4pPr>
            <a:lvl5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indent="0" eaLnBrk="1" hangingPunct="1"/>
            <a:endParaRPr lang="zh-CN" altLang="en-US" sz="4000" dirty="0">
              <a:latin typeface="微软雅黑" pitchFamily="34" charset="-122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45341E8-BDEC-A099-E6FC-5F2713C0A3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44624"/>
            <a:ext cx="9072563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3600" b="1" kern="1200" dirty="0">
                <a:solidFill>
                  <a:schemeClr val="bg1"/>
                </a:solidFill>
                <a:latin typeface="Franklin Gothic Medium" pitchFamily="34" charset="0"/>
                <a:ea typeface="微软雅黑" pitchFamily="34" charset="-122"/>
                <a:cs typeface="微软雅黑" charset="0"/>
              </a:defRPr>
            </a:lvl1pPr>
            <a:lvl2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2pPr>
            <a:lvl3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3pPr>
            <a:lvl4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4pPr>
            <a:lvl5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indent="0" eaLnBrk="1" hangingPunct="1"/>
            <a:r>
              <a:rPr lang="zh-CN" altLang="en-US" dirty="0">
                <a:latin typeface="微软雅黑" pitchFamily="34" charset="-122"/>
              </a:rPr>
              <a:t>发表论文</a:t>
            </a:r>
            <a:endParaRPr lang="en-US" altLang="zh-CN" dirty="0">
              <a:latin typeface="微软雅黑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084CEC6-28B4-5B86-4E74-8126D71EE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916341"/>
            <a:ext cx="785812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628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1BB93-D994-078D-B7BB-01860AB12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796C98-91F2-FA4D-AB47-A700CD7DBA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9210" y="0"/>
            <a:ext cx="9161773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3600" b="1" kern="1200" dirty="0">
                <a:solidFill>
                  <a:schemeClr val="bg1"/>
                </a:solidFill>
                <a:latin typeface="Franklin Gothic Medium" pitchFamily="34" charset="0"/>
                <a:ea typeface="微软雅黑" pitchFamily="34" charset="-122"/>
                <a:cs typeface="微软雅黑" charset="0"/>
              </a:defRPr>
            </a:lvl1pPr>
            <a:lvl2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2pPr>
            <a:lvl3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3pPr>
            <a:lvl4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4pPr>
            <a:lvl5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indent="0" eaLnBrk="1" hangingPunct="1"/>
            <a:endParaRPr lang="zh-CN" altLang="en-US" sz="4000" dirty="0">
              <a:latin typeface="微软雅黑" pitchFamily="34" charset="-122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BCDA6B1-7BE0-6F4B-BF4B-2174AF6C42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44624"/>
            <a:ext cx="9072563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3600" b="1" kern="1200" dirty="0">
                <a:solidFill>
                  <a:schemeClr val="bg1"/>
                </a:solidFill>
                <a:latin typeface="Franklin Gothic Medium" pitchFamily="34" charset="0"/>
                <a:ea typeface="微软雅黑" pitchFamily="34" charset="-122"/>
                <a:cs typeface="微软雅黑" charset="0"/>
              </a:defRPr>
            </a:lvl1pPr>
            <a:lvl2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2pPr>
            <a:lvl3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3pPr>
            <a:lvl4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4pPr>
            <a:lvl5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indent="0" eaLnBrk="1" hangingPunct="1"/>
            <a:r>
              <a:rPr lang="zh-CN" altLang="en-US" dirty="0">
                <a:latin typeface="微软雅黑" pitchFamily="34" charset="-122"/>
              </a:rPr>
              <a:t>发表论文</a:t>
            </a:r>
            <a:endParaRPr lang="en-US" altLang="zh-CN" dirty="0">
              <a:latin typeface="微软雅黑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3E8AFA7-B21D-943D-F037-D3813219A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63" y="1196752"/>
            <a:ext cx="8997322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611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0" y="0"/>
            <a:ext cx="9072563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3600" b="1" kern="1200" dirty="0">
                <a:solidFill>
                  <a:schemeClr val="bg1"/>
                </a:solidFill>
                <a:latin typeface="Franklin Gothic Medium" pitchFamily="34" charset="0"/>
                <a:ea typeface="微软雅黑" pitchFamily="34" charset="-122"/>
                <a:cs typeface="微软雅黑" charset="0"/>
              </a:defRPr>
            </a:lvl1pPr>
            <a:lvl2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2pPr>
            <a:lvl3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3pPr>
            <a:lvl4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4pPr>
            <a:lvl5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indent="0" eaLnBrk="1" hangingPunct="1"/>
            <a:r>
              <a:rPr lang="zh-CN" altLang="en-US" dirty="0">
                <a:latin typeface="微软雅黑" pitchFamily="34" charset="-122"/>
              </a:rPr>
              <a:t>个人简介</a:t>
            </a:r>
            <a:endParaRPr lang="en-US" altLang="zh-CN" dirty="0">
              <a:latin typeface="微软雅黑" pitchFamily="34" charset="-122"/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3ACA2FE6-010C-4E22-A054-B7A0B3484E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695" y="908720"/>
            <a:ext cx="8756923" cy="6048066"/>
          </a:xfrm>
          <a:prstGeom prst="rect">
            <a:avLst/>
          </a:prstGeom>
          <a:noFill/>
          <a:ln>
            <a:noFill/>
          </a:ln>
          <a:effectLst>
            <a:outerShdw dist="35921" dir="2700000" sy="50000" kx="2115830" algn="bl" rotWithShape="0">
              <a:srgbClr val="C0C0C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tabLst>
                <a:tab pos="21478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21478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1478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1478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1478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1478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1478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1478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1478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700"/>
              </a:lnSpc>
              <a:spcBef>
                <a:spcPct val="30000"/>
              </a:spcBef>
            </a:pPr>
            <a:r>
              <a:rPr kumimoji="1"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2007. 08 ~ 2011. 06  </a:t>
            </a:r>
            <a:r>
              <a:rPr kumimoji="1" lang="zh-CN" altLang="en-US" sz="20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本科 东南大学吴健雄学院 </a:t>
            </a:r>
            <a:endParaRPr kumimoji="1" lang="en-US" altLang="zh-CN" sz="2000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ts val="2700"/>
              </a:lnSpc>
              <a:spcBef>
                <a:spcPct val="30000"/>
              </a:spcBef>
            </a:pPr>
            <a:r>
              <a:rPr kumimoji="1"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                                          </a:t>
            </a:r>
            <a:r>
              <a:rPr kumimoji="1" lang="zh-CN" altLang="en-US" sz="20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通信工程专业</a:t>
            </a:r>
            <a:r>
              <a:rPr kumimoji="1"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         </a:t>
            </a:r>
          </a:p>
          <a:p>
            <a:pPr>
              <a:lnSpc>
                <a:spcPts val="2700"/>
              </a:lnSpc>
              <a:spcBef>
                <a:spcPct val="30000"/>
              </a:spcBef>
            </a:pPr>
            <a:r>
              <a:rPr kumimoji="1"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2011 . 08 ~ 2017. 05 </a:t>
            </a:r>
            <a:r>
              <a:rPr kumimoji="1" lang="zh-CN" altLang="en-US" sz="2000" b="1" dirty="0">
                <a:latin typeface="华文宋体" panose="02010600040101010101" pitchFamily="2" charset="-122"/>
                <a:ea typeface="华文宋体" panose="02010600040101010101" pitchFamily="2" charset="-122"/>
                <a:sym typeface="Symbol" panose="05050102010706020507" pitchFamily="18" charset="2"/>
              </a:rPr>
              <a:t>直博 东南大学信息科学与工程学院 </a:t>
            </a:r>
            <a:endParaRPr kumimoji="1" lang="en-US" altLang="zh-CN" sz="2000" b="1" dirty="0">
              <a:latin typeface="华文宋体" panose="02010600040101010101" pitchFamily="2" charset="-122"/>
              <a:ea typeface="华文宋体" panose="02010600040101010101" pitchFamily="2" charset="-122"/>
              <a:sym typeface="Symbol" panose="05050102010706020507" pitchFamily="18" charset="2"/>
            </a:endParaRPr>
          </a:p>
          <a:p>
            <a:pPr>
              <a:lnSpc>
                <a:spcPts val="2700"/>
              </a:lnSpc>
              <a:spcBef>
                <a:spcPct val="30000"/>
              </a:spcBef>
            </a:pPr>
            <a:r>
              <a:rPr kumimoji="1"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  <a:sym typeface="Symbol" panose="05050102010706020507" pitchFamily="18" charset="2"/>
              </a:rPr>
              <a:t>                                           </a:t>
            </a:r>
            <a:r>
              <a:rPr kumimoji="1" lang="zh-CN" altLang="en-US" sz="2000" b="1" dirty="0">
                <a:latin typeface="华文宋体" panose="02010600040101010101" pitchFamily="2" charset="-122"/>
                <a:ea typeface="华文宋体" panose="02010600040101010101" pitchFamily="2" charset="-122"/>
                <a:sym typeface="Symbol" panose="05050102010706020507" pitchFamily="18" charset="2"/>
              </a:rPr>
              <a:t>信息与通信工程专业 </a:t>
            </a:r>
            <a:endParaRPr kumimoji="1" lang="en-US" altLang="zh-CN" sz="2000" b="1" dirty="0">
              <a:latin typeface="华文宋体" panose="02010600040101010101" pitchFamily="2" charset="-122"/>
              <a:ea typeface="华文宋体" panose="02010600040101010101" pitchFamily="2" charset="-122"/>
              <a:sym typeface="Symbol" panose="05050102010706020507" pitchFamily="18" charset="2"/>
            </a:endParaRPr>
          </a:p>
          <a:p>
            <a:pPr>
              <a:lnSpc>
                <a:spcPts val="2700"/>
              </a:lnSpc>
              <a:spcBef>
                <a:spcPct val="30000"/>
              </a:spcBef>
            </a:pPr>
            <a:r>
              <a:rPr kumimoji="1"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  <a:sym typeface="Symbol" panose="05050102010706020507" pitchFamily="18" charset="2"/>
              </a:rPr>
              <a:t>                                           </a:t>
            </a:r>
            <a:r>
              <a:rPr kumimoji="1" lang="zh-CN" altLang="en-US" sz="2000" b="1" dirty="0">
                <a:latin typeface="华文宋体" panose="02010600040101010101" pitchFamily="2" charset="-122"/>
                <a:ea typeface="华文宋体" panose="02010600040101010101" pitchFamily="2" charset="-122"/>
                <a:sym typeface="Symbol" panose="05050102010706020507" pitchFamily="18" charset="2"/>
              </a:rPr>
              <a:t>导师：胡爱群教授</a:t>
            </a:r>
            <a:endParaRPr kumimoji="1" lang="en-US" altLang="zh-CN" sz="2000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eaLnBrk="1" hangingPunct="1">
              <a:lnSpc>
                <a:spcPts val="2700"/>
              </a:lnSpc>
            </a:pPr>
            <a:r>
              <a:rPr kumimoji="1"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2014. 06 ~ 2014. 09  </a:t>
            </a:r>
            <a:r>
              <a:rPr kumimoji="1" lang="zh-CN" altLang="en-US" sz="20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赴芬兰坦佩雷理工大学访学 </a:t>
            </a:r>
            <a:endParaRPr kumimoji="1" lang="en-US" altLang="zh-CN" sz="2000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eaLnBrk="1" hangingPunct="1">
              <a:lnSpc>
                <a:spcPts val="2700"/>
              </a:lnSpc>
            </a:pPr>
            <a:r>
              <a:rPr kumimoji="1"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                                            Department of Communications Engineering               	          </a:t>
            </a:r>
            <a:r>
              <a:rPr kumimoji="1" lang="zh-CN" altLang="en-US" sz="20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导师：</a:t>
            </a:r>
            <a:r>
              <a:rPr kumimoji="1"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Prof. Mikko </a:t>
            </a:r>
            <a:r>
              <a:rPr kumimoji="1" lang="en-US" altLang="zh-CN" sz="2000" b="1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Valkama</a:t>
            </a:r>
            <a:r>
              <a:rPr kumimoji="1"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         </a:t>
            </a:r>
            <a:endParaRPr kumimoji="1" lang="en-US" altLang="zh-CN" sz="2000" b="1" dirty="0">
              <a:latin typeface="华文宋体" panose="02010600040101010101" pitchFamily="2" charset="-122"/>
              <a:ea typeface="华文宋体" panose="02010600040101010101" pitchFamily="2" charset="-122"/>
              <a:sym typeface="Symbol" panose="05050102010706020507" pitchFamily="18" charset="2"/>
            </a:endParaRPr>
          </a:p>
          <a:p>
            <a:pPr>
              <a:lnSpc>
                <a:spcPts val="2700"/>
              </a:lnSpc>
            </a:pPr>
            <a:r>
              <a:rPr kumimoji="1"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2017. 08 ~ 2020. 04  </a:t>
            </a:r>
            <a:r>
              <a:rPr kumimoji="1" lang="zh-CN" altLang="en-US" sz="2000" b="1" dirty="0">
                <a:latin typeface="华文宋体" panose="02010600040101010101" pitchFamily="2" charset="-122"/>
                <a:ea typeface="华文宋体" panose="02010600040101010101" pitchFamily="2" charset="-122"/>
                <a:sym typeface="Symbol" panose="05050102010706020507" pitchFamily="18" charset="2"/>
              </a:rPr>
              <a:t>东南大学网络空间安全学院 讲师</a:t>
            </a:r>
            <a:r>
              <a:rPr kumimoji="1"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  <a:sym typeface="Symbol" panose="05050102010706020507" pitchFamily="18" charset="2"/>
              </a:rPr>
              <a:t> </a:t>
            </a:r>
          </a:p>
          <a:p>
            <a:pPr>
              <a:lnSpc>
                <a:spcPts val="2700"/>
              </a:lnSpc>
            </a:pPr>
            <a:r>
              <a:rPr kumimoji="1"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2020. 04 ~    </a:t>
            </a:r>
            <a:r>
              <a:rPr kumimoji="1" lang="zh-CN" altLang="en-US" sz="2000" b="1" dirty="0">
                <a:latin typeface="华文宋体" panose="02010600040101010101" pitchFamily="2" charset="-122"/>
                <a:ea typeface="华文宋体" panose="02010600040101010101" pitchFamily="2" charset="-122"/>
                <a:sym typeface="Symbol" panose="05050102010706020507" pitchFamily="18" charset="2"/>
              </a:rPr>
              <a:t>东南大学网络空间安全学院 副教授，博导（信息安全系主任）</a:t>
            </a:r>
            <a:endParaRPr kumimoji="1" lang="en-US" altLang="zh-CN" sz="2000" b="1" dirty="0">
              <a:latin typeface="华文宋体" panose="02010600040101010101" pitchFamily="2" charset="-122"/>
              <a:ea typeface="华文宋体" panose="02010600040101010101" pitchFamily="2" charset="-122"/>
              <a:sym typeface="Symbol" panose="05050102010706020507" pitchFamily="18" charset="2"/>
            </a:endParaRPr>
          </a:p>
          <a:p>
            <a:pPr eaLnBrk="1" hangingPunct="1">
              <a:lnSpc>
                <a:spcPts val="2700"/>
              </a:lnSpc>
            </a:pPr>
            <a:r>
              <a:rPr kumimoji="1"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2019. 12 ~ 2020. 02  </a:t>
            </a:r>
            <a:r>
              <a:rPr kumimoji="1" lang="zh-CN" altLang="en-US" sz="20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赴法国</a:t>
            </a:r>
            <a:r>
              <a:rPr kumimoji="1"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ISEP</a:t>
            </a:r>
            <a:r>
              <a:rPr kumimoji="1" lang="zh-CN" altLang="en-US" sz="20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、</a:t>
            </a:r>
            <a:r>
              <a:rPr kumimoji="1"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ESIEE</a:t>
            </a:r>
            <a:r>
              <a:rPr kumimoji="1" lang="zh-CN" altLang="en-US" sz="20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大学交流访问 </a:t>
            </a:r>
            <a:endParaRPr kumimoji="1" lang="en-US" altLang="zh-CN" sz="2000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eaLnBrk="1" hangingPunct="1">
              <a:lnSpc>
                <a:spcPts val="2700"/>
              </a:lnSpc>
            </a:pPr>
            <a:r>
              <a:rPr kumimoji="1" lang="zh-CN" altLang="en-US" sz="20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                                 合作导师：</a:t>
            </a:r>
            <a:r>
              <a:rPr kumimoji="1"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Prof. Fen Zhou, Prof. Ting Wang</a:t>
            </a:r>
          </a:p>
          <a:p>
            <a:pPr eaLnBrk="1" hangingPunct="1">
              <a:lnSpc>
                <a:spcPts val="2700"/>
              </a:lnSpc>
            </a:pPr>
            <a:r>
              <a:rPr kumimoji="1"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2024. 03 ~ 2024. 06  </a:t>
            </a:r>
            <a:r>
              <a:rPr kumimoji="1" lang="zh-CN" altLang="en-US" sz="20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赴香港理工大学交流访问 </a:t>
            </a:r>
            <a:endParaRPr kumimoji="1" lang="en-US" altLang="zh-CN" sz="2000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eaLnBrk="1" hangingPunct="1">
              <a:lnSpc>
                <a:spcPts val="2700"/>
              </a:lnSpc>
            </a:pPr>
            <a:r>
              <a:rPr kumimoji="1"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                                 </a:t>
            </a:r>
            <a:r>
              <a:rPr kumimoji="1" lang="zh-CN" altLang="en-US" sz="20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合作导师：</a:t>
            </a:r>
            <a:r>
              <a:rPr kumimoji="1"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Prof. Bin Xiao,</a:t>
            </a:r>
            <a:r>
              <a:rPr kumimoji="1" lang="zh-CN" altLang="en-US" sz="20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 </a:t>
            </a:r>
            <a:r>
              <a:rPr kumimoji="1"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Prof.</a:t>
            </a:r>
            <a:r>
              <a:rPr kumimoji="1" lang="zh-CN" altLang="en-US" sz="20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 </a:t>
            </a:r>
            <a:r>
              <a:rPr kumimoji="1"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Shang Gao </a:t>
            </a:r>
          </a:p>
          <a:p>
            <a:pPr eaLnBrk="1" hangingPunct="1">
              <a:lnSpc>
                <a:spcPts val="2700"/>
              </a:lnSpc>
            </a:pPr>
            <a:r>
              <a:rPr kumimoji="1" lang="zh-CN" altLang="en-US" sz="2000" b="1" dirty="0">
                <a:latin typeface="华文宋体" panose="02010600040101010101" pitchFamily="2" charset="-122"/>
                <a:ea typeface="华文宋体" panose="02010600040101010101" pitchFamily="2" charset="-122"/>
                <a:sym typeface="Symbol" panose="05050102010706020507" pitchFamily="18" charset="2"/>
              </a:rPr>
              <a:t>             </a:t>
            </a:r>
          </a:p>
          <a:p>
            <a:pPr>
              <a:lnSpc>
                <a:spcPts val="2700"/>
              </a:lnSpc>
              <a:spcBef>
                <a:spcPct val="20000"/>
              </a:spcBef>
            </a:pPr>
            <a:endParaRPr kumimoji="1" lang="en-US" altLang="zh-CN" sz="2000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247" y="1124744"/>
            <a:ext cx="1809750" cy="2286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15534" y="6381328"/>
            <a:ext cx="86414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hlinkClick r:id="rId4"/>
              </a:rPr>
              <a:t>https://guyuelee.github.io/blog.github.io/cv/</a:t>
            </a:r>
            <a:endParaRPr lang="en-US" altLang="zh-CN" sz="2400" dirty="0"/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309378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DBC83-65F2-446A-25CE-F70EB70E1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C2C0761-6D1F-36EC-0375-BA7F5D13B9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9210" y="0"/>
            <a:ext cx="9161773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3600" b="1" kern="1200" dirty="0">
                <a:solidFill>
                  <a:schemeClr val="bg1"/>
                </a:solidFill>
                <a:latin typeface="Franklin Gothic Medium" pitchFamily="34" charset="0"/>
                <a:ea typeface="微软雅黑" pitchFamily="34" charset="-122"/>
                <a:cs typeface="微软雅黑" charset="0"/>
              </a:defRPr>
            </a:lvl1pPr>
            <a:lvl2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2pPr>
            <a:lvl3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3pPr>
            <a:lvl4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4pPr>
            <a:lvl5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indent="0" eaLnBrk="1" hangingPunct="1"/>
            <a:endParaRPr lang="zh-CN" altLang="en-US" sz="4000" dirty="0">
              <a:latin typeface="微软雅黑" pitchFamily="34" charset="-122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926425-A5B4-424A-150E-B04D7561F1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44624"/>
            <a:ext cx="9072563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3600" b="1" kern="1200" dirty="0">
                <a:solidFill>
                  <a:schemeClr val="bg1"/>
                </a:solidFill>
                <a:latin typeface="Franklin Gothic Medium" pitchFamily="34" charset="0"/>
                <a:ea typeface="微软雅黑" pitchFamily="34" charset="-122"/>
                <a:cs typeface="微软雅黑" charset="0"/>
              </a:defRPr>
            </a:lvl1pPr>
            <a:lvl2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2pPr>
            <a:lvl3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3pPr>
            <a:lvl4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4pPr>
            <a:lvl5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indent="0" eaLnBrk="1" hangingPunct="1"/>
            <a:r>
              <a:rPr lang="en-US" altLang="zh-CN" dirty="0">
                <a:latin typeface="微软雅黑" pitchFamily="34" charset="-122"/>
              </a:rPr>
              <a:t>24</a:t>
            </a:r>
            <a:r>
              <a:rPr lang="zh-CN" altLang="en-US" dirty="0">
                <a:latin typeface="微软雅黑" pitchFamily="34" charset="-122"/>
              </a:rPr>
              <a:t>年论文发表情况</a:t>
            </a:r>
            <a:endParaRPr lang="en-US" altLang="zh-CN" dirty="0">
              <a:latin typeface="微软雅黑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DC4BC7-337C-B4F4-F26F-1FA8BECA5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268760"/>
            <a:ext cx="80676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327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 txBox="1">
            <a:spLocks/>
          </p:cNvSpPr>
          <p:nvPr/>
        </p:nvSpPr>
        <p:spPr>
          <a:xfrm>
            <a:off x="376876" y="1268760"/>
            <a:ext cx="8229600" cy="448693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招收学生要求：希望对科研有浓厚兴趣，有扎实的数理基础、良好的编程能力及英文水平，最重要是有责任感、踏实求学与坚持不懈的精神。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培养要求：有扎实具体的科研成果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br>
              <a:rPr lang="zh-CN" altLang="en-US" dirty="0"/>
            </a:b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-89210" y="0"/>
            <a:ext cx="9161773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3600" b="1" kern="1200" dirty="0">
                <a:solidFill>
                  <a:schemeClr val="bg1"/>
                </a:solidFill>
                <a:latin typeface="Franklin Gothic Medium" pitchFamily="34" charset="0"/>
                <a:ea typeface="微软雅黑" pitchFamily="34" charset="-122"/>
                <a:cs typeface="微软雅黑" charset="0"/>
              </a:defRPr>
            </a:lvl1pPr>
            <a:lvl2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2pPr>
            <a:lvl3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3pPr>
            <a:lvl4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4pPr>
            <a:lvl5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indent="0" eaLnBrk="1" hangingPunct="1"/>
            <a:endParaRPr lang="zh-CN" altLang="en-US" sz="4000" dirty="0">
              <a:latin typeface="微软雅黑" pitchFamily="34" charset="-122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52400" y="44624"/>
            <a:ext cx="9072563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3600" b="1" kern="1200" dirty="0">
                <a:solidFill>
                  <a:schemeClr val="bg1"/>
                </a:solidFill>
                <a:latin typeface="Franklin Gothic Medium" pitchFamily="34" charset="0"/>
                <a:ea typeface="微软雅黑" pitchFamily="34" charset="-122"/>
                <a:cs typeface="微软雅黑" charset="0"/>
              </a:defRPr>
            </a:lvl1pPr>
            <a:lvl2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2pPr>
            <a:lvl3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3pPr>
            <a:lvl4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4pPr>
            <a:lvl5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indent="0" eaLnBrk="1" hangingPunct="1"/>
            <a:r>
              <a:rPr lang="zh-CN" altLang="en-US" dirty="0">
                <a:latin typeface="微软雅黑" pitchFamily="34" charset="-122"/>
              </a:rPr>
              <a:t>目前研究生情况</a:t>
            </a:r>
            <a:endParaRPr lang="en-US" altLang="zh-CN" dirty="0">
              <a:latin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2273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-89210" y="0"/>
            <a:ext cx="9161773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3600" b="1" kern="1200" dirty="0">
                <a:solidFill>
                  <a:schemeClr val="bg1"/>
                </a:solidFill>
                <a:latin typeface="Franklin Gothic Medium" pitchFamily="34" charset="0"/>
                <a:ea typeface="微软雅黑" pitchFamily="34" charset="-122"/>
                <a:cs typeface="微软雅黑" charset="0"/>
              </a:defRPr>
            </a:lvl1pPr>
            <a:lvl2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2pPr>
            <a:lvl3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3pPr>
            <a:lvl4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4pPr>
            <a:lvl5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indent="0" eaLnBrk="1" hangingPunct="1"/>
            <a:endParaRPr lang="zh-CN" altLang="en-US" sz="4000" dirty="0">
              <a:latin typeface="微软雅黑" pitchFamily="34" charset="-122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52400" y="44624"/>
            <a:ext cx="9072563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3600" b="1" kern="1200" dirty="0">
                <a:solidFill>
                  <a:schemeClr val="bg1"/>
                </a:solidFill>
                <a:latin typeface="Franklin Gothic Medium" pitchFamily="34" charset="0"/>
                <a:ea typeface="微软雅黑" pitchFamily="34" charset="-122"/>
                <a:cs typeface="微软雅黑" charset="0"/>
              </a:defRPr>
            </a:lvl1pPr>
            <a:lvl2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2pPr>
            <a:lvl3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3pPr>
            <a:lvl4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4pPr>
            <a:lvl5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indent="0" eaLnBrk="1" hangingPunct="1"/>
            <a:r>
              <a:rPr lang="zh-CN" altLang="en-US" dirty="0">
                <a:latin typeface="微软雅黑" pitchFamily="34" charset="-122"/>
              </a:rPr>
              <a:t>未来寄语</a:t>
            </a:r>
            <a:endParaRPr lang="en-US" altLang="zh-CN" dirty="0">
              <a:latin typeface="微软雅黑" pitchFamily="34" charset="-122"/>
            </a:endParaRPr>
          </a:p>
        </p:txBody>
      </p:sp>
      <p:pic>
        <p:nvPicPr>
          <p:cNvPr id="7" name="Picture 2" descr="http://gvcschool.llc.org.tw/editor_images/04-branch-school-news/2013-2-25-thanks-sharing/slide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625" y="3154135"/>
            <a:ext cx="4214975" cy="3227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gimg2.baidu.com/image_search/src=http%3A%2F%2Finews.gtimg.com%2Fnewsapp_bt%2F0%2F11898909875%2F1000.jpg&amp;refer=http%3A%2F%2Finews.gtimg.com&amp;app=2002&amp;size=f9999,10000&amp;q=a80&amp;n=0&amp;g=0n&amp;fmt=jpeg?sec=1632324763&amp;t=b7d7586626c3efa02676463d8ec01b6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00" y="3140968"/>
            <a:ext cx="4844574" cy="316835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/>
          <p:cNvSpPr/>
          <p:nvPr/>
        </p:nvSpPr>
        <p:spPr>
          <a:xfrm>
            <a:off x="201959" y="987499"/>
            <a:ext cx="8973443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3600" dirty="0">
                <a:solidFill>
                  <a:schemeClr val="accent6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如果志同道合，希望我们强强联手</a:t>
            </a:r>
            <a:endParaRPr lang="en-US" altLang="zh-CN" sz="3600" dirty="0">
              <a:solidFill>
                <a:schemeClr val="accent6">
                  <a:lumMod val="7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3600" dirty="0">
                <a:solidFill>
                  <a:schemeClr val="accent6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如果人各有志，希望我们顶峰相见！</a:t>
            </a:r>
            <a:endParaRPr lang="en-US" altLang="zh-CN" sz="3600" dirty="0">
              <a:solidFill>
                <a:schemeClr val="accent6">
                  <a:lumMod val="7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联系方式：</a:t>
            </a:r>
            <a:r>
              <a:rPr lang="en-US" altLang="zh-CN" dirty="0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guyuelee@seu.edu.cn;qq-814235646</a:t>
            </a:r>
            <a:endParaRPr lang="en-US" altLang="zh-CN" sz="3200" dirty="0">
              <a:solidFill>
                <a:schemeClr val="accent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6568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861FF-7233-13A9-98B5-B00E1D116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BC39954-FC12-E7AA-F2A0-69859EACB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072563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3600" b="1" kern="1200" dirty="0">
                <a:solidFill>
                  <a:schemeClr val="bg1"/>
                </a:solidFill>
                <a:latin typeface="Franklin Gothic Medium" pitchFamily="34" charset="0"/>
                <a:ea typeface="微软雅黑" pitchFamily="34" charset="-122"/>
                <a:cs typeface="微软雅黑" charset="0"/>
              </a:defRPr>
            </a:lvl1pPr>
            <a:lvl2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2pPr>
            <a:lvl3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3pPr>
            <a:lvl4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4pPr>
            <a:lvl5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indent="0" eaLnBrk="1" hangingPunct="1"/>
            <a:r>
              <a:rPr lang="zh-CN" altLang="en-US" dirty="0">
                <a:latin typeface="微软雅黑" pitchFamily="34" charset="-122"/>
              </a:rPr>
              <a:t>相关荣誉</a:t>
            </a:r>
            <a:endParaRPr lang="en-US" altLang="zh-CN" dirty="0">
              <a:latin typeface="微软雅黑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AE24783-095C-1640-4A25-4377FB700F6A}"/>
              </a:ext>
            </a:extLst>
          </p:cNvPr>
          <p:cNvSpPr txBox="1"/>
          <p:nvPr/>
        </p:nvSpPr>
        <p:spPr>
          <a:xfrm>
            <a:off x="107504" y="1052736"/>
            <a:ext cx="828092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tabLst>
                <a:tab pos="2147888" algn="l"/>
              </a:tabLst>
            </a:pPr>
            <a:r>
              <a:rPr kumimoji="1" lang="en-US" altLang="zh-CN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2023</a:t>
            </a:r>
            <a:r>
              <a:rPr kumimoji="1" lang="zh-CN" altLang="en-US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年东南大学第二届“杰出教学奖”</a:t>
            </a:r>
            <a:endParaRPr kumimoji="1" lang="en-US" altLang="zh-CN" sz="2400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  <a:tabLst>
                <a:tab pos="2147888" algn="l"/>
              </a:tabLst>
            </a:pPr>
            <a:r>
              <a:rPr kumimoji="1" lang="en-US" altLang="zh-CN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2022</a:t>
            </a:r>
            <a:r>
              <a:rPr kumimoji="1" lang="zh-CN" altLang="en-US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江苏省科学技术奖三等奖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2147888" algn="l"/>
              </a:tabLst>
            </a:pPr>
            <a:r>
              <a:rPr kumimoji="1" lang="zh-CN" altLang="en-US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东南大学授课竞赛三等奖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2147888" algn="l"/>
              </a:tabLst>
            </a:pPr>
            <a:r>
              <a:rPr kumimoji="1" lang="en-US" altLang="zh-CN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2022</a:t>
            </a:r>
            <a:r>
              <a:rPr kumimoji="1" lang="zh-CN" altLang="en-US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年国际无线电科学联盟（</a:t>
            </a:r>
            <a:r>
              <a:rPr kumimoji="1" lang="en-US" altLang="zh-CN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International Union of Radio Science, URSI</a:t>
            </a:r>
            <a:r>
              <a:rPr kumimoji="1" lang="zh-CN" altLang="en-US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）青年科学家奖 </a:t>
            </a:r>
            <a:r>
              <a:rPr kumimoji="1" lang="en-US" altLang="zh-CN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(</a:t>
            </a:r>
            <a:r>
              <a:rPr kumimoji="1" lang="zh-CN" altLang="en-US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全球</a:t>
            </a:r>
            <a:r>
              <a:rPr kumimoji="1" lang="en-US" altLang="zh-CN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62</a:t>
            </a:r>
            <a:r>
              <a:rPr kumimoji="1" lang="zh-CN" altLang="en-US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名</a:t>
            </a:r>
            <a:r>
              <a:rPr kumimoji="1" lang="en-US" altLang="zh-CN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2147888" algn="l"/>
              </a:tabLst>
            </a:pPr>
            <a:r>
              <a:rPr kumimoji="1" lang="en-US" altLang="zh-CN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2022</a:t>
            </a:r>
            <a:r>
              <a:rPr kumimoji="1" lang="zh-CN" altLang="en-US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年江苏省网络空间安全学会青年科学家奖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2147888" algn="l"/>
              </a:tabLst>
            </a:pPr>
            <a:r>
              <a:rPr kumimoji="1" lang="en-US" altLang="zh-CN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2022</a:t>
            </a:r>
            <a:r>
              <a:rPr kumimoji="1" lang="zh-CN" altLang="en-US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年东南大学至善青年学者</a:t>
            </a:r>
            <a:r>
              <a:rPr kumimoji="1" lang="en-US" altLang="zh-CN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A</a:t>
            </a:r>
            <a:r>
              <a:rPr kumimoji="1" lang="zh-CN" altLang="en-US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层次荣誉获得</a:t>
            </a:r>
            <a:r>
              <a:rPr kumimoji="1" lang="en-US" altLang="zh-CN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2019</a:t>
            </a:r>
            <a:r>
              <a:rPr kumimoji="1" lang="zh-CN" altLang="en-US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年东南大学至善青年学者</a:t>
            </a:r>
            <a:r>
              <a:rPr kumimoji="1" lang="en-US" altLang="zh-CN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B</a:t>
            </a:r>
            <a:r>
              <a:rPr kumimoji="1" lang="zh-CN" altLang="en-US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层次荣誉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2147888" algn="l"/>
              </a:tabLst>
            </a:pPr>
            <a:r>
              <a:rPr kumimoji="1" lang="zh-CN" altLang="en-US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获得中国密码学会颁布的</a:t>
            </a:r>
            <a:r>
              <a:rPr kumimoji="1" lang="en-US" altLang="zh-CN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《</a:t>
            </a:r>
            <a:r>
              <a:rPr kumimoji="1" lang="zh-CN" altLang="en-US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密码学报</a:t>
            </a:r>
            <a:r>
              <a:rPr kumimoji="1" lang="en-US" altLang="zh-CN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》2020 </a:t>
            </a:r>
            <a:r>
              <a:rPr kumimoji="1" lang="zh-CN" altLang="en-US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年度最佳综述论文</a:t>
            </a:r>
            <a:endParaRPr kumimoji="1" lang="en-US" altLang="zh-CN" sz="2400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  <a:tabLst>
                <a:tab pos="2147888" algn="l"/>
              </a:tabLst>
            </a:pPr>
            <a:r>
              <a:rPr kumimoji="1" lang="zh-CN" altLang="en-US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“第十四届全国大学生信息安全竞赛”优秀指导教师；第二届全国仿真创新应用大赛全国优秀指导教师</a:t>
            </a:r>
            <a:endParaRPr kumimoji="1" lang="en-US" altLang="zh-CN" sz="2400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  <a:tabLst>
                <a:tab pos="2147888" algn="l"/>
              </a:tabLst>
            </a:pPr>
            <a:r>
              <a:rPr kumimoji="1" lang="zh-CN" altLang="en-US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江苏省本科生优秀毕业论文一等奖、江苏省硕士生优秀毕业论文指导教师</a:t>
            </a:r>
          </a:p>
        </p:txBody>
      </p:sp>
    </p:spTree>
    <p:extLst>
      <p:ext uri="{BB962C8B-B14F-4D97-AF65-F5344CB8AC3E}">
        <p14:creationId xmlns:p14="http://schemas.microsoft.com/office/powerpoint/2010/main" val="1271520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 txBox="1">
            <a:spLocks/>
          </p:cNvSpPr>
          <p:nvPr/>
        </p:nvSpPr>
        <p:spPr>
          <a:xfrm>
            <a:off x="8078" y="1052736"/>
            <a:ext cx="8587612" cy="448693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800" b="1" dirty="0">
                <a:latin typeface="+mn-ea"/>
                <a:ea typeface="+mn-ea"/>
              </a:rPr>
              <a:t>无线智能通信安全；移动物联网安全；主要研究面向未来</a:t>
            </a:r>
            <a:r>
              <a:rPr lang="en-US" altLang="zh-CN" sz="2800" b="1" dirty="0">
                <a:latin typeface="+mn-ea"/>
                <a:ea typeface="+mn-ea"/>
              </a:rPr>
              <a:t>B5G/6G</a:t>
            </a:r>
            <a:r>
              <a:rPr lang="zh-CN" altLang="en-US" sz="2800" b="1" dirty="0">
                <a:latin typeface="+mn-ea"/>
                <a:ea typeface="+mn-ea"/>
              </a:rPr>
              <a:t>的物理层安全技术，包括基于无线信道的新一代密钥分发技术、基于设备指纹的新一代安全接入技术以及相关技术在智能网联汽车、智能电网等系统上的落地应用等。</a:t>
            </a:r>
            <a:endParaRPr lang="en-US" altLang="zh-CN" sz="28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latin typeface="+mn-ea"/>
                <a:ea typeface="+mn-ea"/>
              </a:rPr>
              <a:t>探索的新方向：无线通信恶意样本攻击与防护、隐私保护的无线感知、区块链等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-89210" y="0"/>
            <a:ext cx="9161773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3600" b="1" kern="1200" dirty="0">
                <a:solidFill>
                  <a:schemeClr val="bg1"/>
                </a:solidFill>
                <a:latin typeface="Franklin Gothic Medium" pitchFamily="34" charset="0"/>
                <a:ea typeface="微软雅黑" pitchFamily="34" charset="-122"/>
                <a:cs typeface="微软雅黑" charset="0"/>
              </a:defRPr>
            </a:lvl1pPr>
            <a:lvl2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2pPr>
            <a:lvl3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3pPr>
            <a:lvl4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4pPr>
            <a:lvl5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indent="0" eaLnBrk="1" hangingPunct="1"/>
            <a:endParaRPr lang="zh-CN" altLang="en-US" sz="4000" dirty="0">
              <a:latin typeface="微软雅黑" pitchFamily="34" charset="-122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52400" y="44624"/>
            <a:ext cx="9072563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zh-CN" altLang="en-US" sz="3600" b="1" kern="1200" dirty="0">
                <a:solidFill>
                  <a:schemeClr val="bg1"/>
                </a:solidFill>
                <a:latin typeface="Franklin Gothic Medium" pitchFamily="34" charset="0"/>
                <a:ea typeface="微软雅黑" pitchFamily="34" charset="-122"/>
                <a:cs typeface="微软雅黑" charset="0"/>
              </a:defRPr>
            </a:lvl1pPr>
            <a:lvl2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2pPr>
            <a:lvl3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3pPr>
            <a:lvl4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4pPr>
            <a:lvl5pPr marL="182563" indent="-182563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Franklin Gothic Medium" pitchFamily="34" charset="0"/>
                <a:ea typeface="微软雅黑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indent="0" eaLnBrk="1" hangingPunct="1"/>
            <a:r>
              <a:rPr lang="zh-CN" altLang="en-US" dirty="0">
                <a:latin typeface="微软雅黑" pitchFamily="34" charset="-122"/>
              </a:rPr>
              <a:t>研究方向</a:t>
            </a:r>
            <a:endParaRPr lang="en-US" altLang="zh-CN" dirty="0">
              <a:latin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5708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灯片编号占位符 4"/>
          <p:cNvSpPr txBox="1">
            <a:spLocks noGrp="1"/>
          </p:cNvSpPr>
          <p:nvPr/>
        </p:nvSpPr>
        <p:spPr bwMode="auto">
          <a:xfrm>
            <a:off x="8450263" y="6499225"/>
            <a:ext cx="550862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6B6C64CE-0D83-4A48-870F-6C905816C3B6}" type="slidenum">
              <a:rPr lang="zh-CN" altLang="en-US" sz="800" b="1">
                <a:solidFill>
                  <a:srgbClr val="697535"/>
                </a:solidFill>
              </a:rPr>
              <a:pPr algn="ctr" eaLnBrk="0" hangingPunct="0"/>
              <a:t>4</a:t>
            </a:fld>
            <a:endParaRPr lang="en-US" altLang="zh-CN" sz="800" b="1">
              <a:solidFill>
                <a:srgbClr val="697535"/>
              </a:solidFill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indent="0" eaLnBrk="1" hangingPunct="1"/>
            <a:r>
              <a:rPr lang="zh-CN" altLang="en-US" sz="4000" dirty="0">
                <a:latin typeface="微软雅黑" pitchFamily="34" charset="-122"/>
              </a:rPr>
              <a:t>研究方向</a:t>
            </a:r>
            <a:r>
              <a:rPr lang="en-US" altLang="zh-CN" sz="4000" dirty="0">
                <a:latin typeface="微软雅黑" pitchFamily="34" charset="-122"/>
              </a:rPr>
              <a:t>——</a:t>
            </a:r>
            <a:r>
              <a:rPr lang="zh-CN" altLang="en-US" sz="4000" dirty="0">
                <a:latin typeface="微软雅黑" pitchFamily="34" charset="-122"/>
              </a:rPr>
              <a:t>无线安全通信</a:t>
            </a:r>
            <a:endParaRPr lang="en-US" altLang="zh-CN" sz="4000" dirty="0">
              <a:latin typeface="微软雅黑" pitchFamily="34" charset="-122"/>
            </a:endParaRPr>
          </a:p>
        </p:txBody>
      </p:sp>
      <p:sp>
        <p:nvSpPr>
          <p:cNvPr id="8" name="文本框 3">
            <a:extLst>
              <a:ext uri="{FF2B5EF4-FFF2-40B4-BE49-F238E27FC236}">
                <a16:creationId xmlns:a16="http://schemas.microsoft.com/office/drawing/2014/main" id="{26A8133D-56E2-46DE-A91E-D64F4F287128}"/>
              </a:ext>
            </a:extLst>
          </p:cNvPr>
          <p:cNvSpPr txBox="1"/>
          <p:nvPr/>
        </p:nvSpPr>
        <p:spPr>
          <a:xfrm>
            <a:off x="323528" y="1590426"/>
            <a:ext cx="3024336" cy="1384995"/>
          </a:xfrm>
          <a:prstGeom prst="rect">
            <a:avLst/>
          </a:prstGeom>
          <a:solidFill>
            <a:srgbClr val="33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面向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B5G/6G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海量用户的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OTP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保密通信系统</a:t>
            </a:r>
          </a:p>
        </p:txBody>
      </p:sp>
      <p:pic>
        <p:nvPicPr>
          <p:cNvPr id="2050" name="图片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20" y="3140968"/>
            <a:ext cx="3027844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图片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590426"/>
            <a:ext cx="5437237" cy="3854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68120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灯片编号占位符 4"/>
          <p:cNvSpPr txBox="1">
            <a:spLocks noGrp="1"/>
          </p:cNvSpPr>
          <p:nvPr/>
        </p:nvSpPr>
        <p:spPr bwMode="auto">
          <a:xfrm>
            <a:off x="8450263" y="6499225"/>
            <a:ext cx="550862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6B6C64CE-0D83-4A48-870F-6C905816C3B6}" type="slidenum">
              <a:rPr lang="zh-CN" altLang="en-US" sz="800" b="1">
                <a:solidFill>
                  <a:srgbClr val="697535"/>
                </a:solidFill>
              </a:rPr>
              <a:pPr algn="ctr" eaLnBrk="0" hangingPunct="0"/>
              <a:t>5</a:t>
            </a:fld>
            <a:endParaRPr lang="en-US" altLang="zh-CN" sz="800" b="1">
              <a:solidFill>
                <a:srgbClr val="697535"/>
              </a:solidFill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indent="0" eaLnBrk="1" hangingPunct="1"/>
            <a:r>
              <a:rPr lang="zh-CN" altLang="en-US" sz="4000" dirty="0">
                <a:latin typeface="微软雅黑" pitchFamily="34" charset="-122"/>
              </a:rPr>
              <a:t>研究方向</a:t>
            </a:r>
            <a:r>
              <a:rPr lang="en-US" altLang="zh-CN" sz="4000" dirty="0">
                <a:latin typeface="微软雅黑" pitchFamily="34" charset="-122"/>
              </a:rPr>
              <a:t>——</a:t>
            </a:r>
            <a:r>
              <a:rPr lang="zh-CN" altLang="en-US" sz="4000" dirty="0">
                <a:latin typeface="微软雅黑" pitchFamily="34" charset="-122"/>
              </a:rPr>
              <a:t>电磁设备感知</a:t>
            </a:r>
            <a:endParaRPr lang="en-US" altLang="zh-CN" sz="4000" dirty="0">
              <a:latin typeface="微软雅黑" pitchFamily="34" charset="-122"/>
            </a:endParaRPr>
          </a:p>
        </p:txBody>
      </p:sp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E9DDB590-FEC4-4359-9630-1BBC6090D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482553"/>
            <a:ext cx="5209219" cy="4034679"/>
          </a:xfrm>
          <a:prstGeom prst="rect">
            <a:avLst/>
          </a:prstGeom>
        </p:spPr>
      </p:pic>
      <p:sp>
        <p:nvSpPr>
          <p:cNvPr id="7" name="文本框 3">
            <a:extLst>
              <a:ext uri="{FF2B5EF4-FFF2-40B4-BE49-F238E27FC236}">
                <a16:creationId xmlns:a16="http://schemas.microsoft.com/office/drawing/2014/main" id="{26A8133D-56E2-46DE-A91E-D64F4F287128}"/>
              </a:ext>
            </a:extLst>
          </p:cNvPr>
          <p:cNvSpPr txBox="1"/>
          <p:nvPr/>
        </p:nvSpPr>
        <p:spPr>
          <a:xfrm>
            <a:off x="5460740" y="1019406"/>
            <a:ext cx="3540386" cy="1384995"/>
          </a:xfrm>
          <a:prstGeom prst="rect">
            <a:avLst/>
          </a:prstGeom>
          <a:solidFill>
            <a:srgbClr val="33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基于射频指纹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的细粒度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设备感知系统</a:t>
            </a:r>
          </a:p>
        </p:txBody>
      </p:sp>
      <p:pic>
        <p:nvPicPr>
          <p:cNvPr id="8" name="图片 7" descr="G:\老师同学\李古月\电磁竞赛\预测\应用前景\变电站_副本.jpg">
            <a:extLst>
              <a:ext uri="{FF2B5EF4-FFF2-40B4-BE49-F238E27FC236}">
                <a16:creationId xmlns:a16="http://schemas.microsoft.com/office/drawing/2014/main" id="{09F9DDE1-2BF5-4929-AEF5-07F61B1E29F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709925"/>
            <a:ext cx="3009900" cy="35471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207189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灯片编号占位符 4"/>
          <p:cNvSpPr txBox="1">
            <a:spLocks noGrp="1"/>
          </p:cNvSpPr>
          <p:nvPr/>
        </p:nvSpPr>
        <p:spPr bwMode="auto">
          <a:xfrm>
            <a:off x="8450263" y="6499225"/>
            <a:ext cx="550862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6B6C64CE-0D83-4A48-870F-6C905816C3B6}" type="slidenum">
              <a:rPr lang="zh-CN" altLang="en-US" sz="800" b="1">
                <a:solidFill>
                  <a:srgbClr val="697535"/>
                </a:solidFill>
              </a:rPr>
              <a:pPr algn="ctr" eaLnBrk="0" hangingPunct="0"/>
              <a:t>6</a:t>
            </a:fld>
            <a:endParaRPr lang="en-US" altLang="zh-CN" sz="800" b="1">
              <a:solidFill>
                <a:srgbClr val="697535"/>
              </a:solidFill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indent="0" eaLnBrk="1" hangingPunct="1"/>
            <a:r>
              <a:rPr lang="zh-CN" altLang="en-US" sz="4000" dirty="0">
                <a:latin typeface="微软雅黑" pitchFamily="34" charset="-122"/>
              </a:rPr>
              <a:t>研究方向</a:t>
            </a:r>
            <a:r>
              <a:rPr lang="en-US" altLang="zh-CN" sz="4000" dirty="0">
                <a:latin typeface="微软雅黑" pitchFamily="34" charset="-122"/>
              </a:rPr>
              <a:t>——</a:t>
            </a:r>
            <a:r>
              <a:rPr lang="zh-CN" altLang="en-US" sz="4000" dirty="0">
                <a:latin typeface="微软雅黑" pitchFamily="34" charset="-122"/>
              </a:rPr>
              <a:t>电磁感知与追踪</a:t>
            </a:r>
            <a:endParaRPr lang="en-US" altLang="zh-CN" sz="4000" dirty="0">
              <a:latin typeface="微软雅黑" pitchFamily="34" charset="-122"/>
            </a:endParaRPr>
          </a:p>
        </p:txBody>
      </p:sp>
      <p:sp>
        <p:nvSpPr>
          <p:cNvPr id="7" name="文本框 3">
            <a:extLst>
              <a:ext uri="{FF2B5EF4-FFF2-40B4-BE49-F238E27FC236}">
                <a16:creationId xmlns:a16="http://schemas.microsoft.com/office/drawing/2014/main" id="{26A8133D-56E2-46DE-A91E-D64F4F287128}"/>
              </a:ext>
            </a:extLst>
          </p:cNvPr>
          <p:cNvSpPr txBox="1"/>
          <p:nvPr/>
        </p:nvSpPr>
        <p:spPr>
          <a:xfrm>
            <a:off x="6008320" y="2636912"/>
            <a:ext cx="2700933" cy="954107"/>
          </a:xfrm>
          <a:prstGeom prst="rect">
            <a:avLst/>
          </a:prstGeom>
          <a:solidFill>
            <a:srgbClr val="336600"/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电磁感知防跟踪系统示意图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EE975DC6-74A1-4518-AB0C-F58CC6A882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536" y="1556792"/>
          <a:ext cx="5273675" cy="3817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r:id="rId3" imgW="6410369" imgH="4655663" progId="Visio.Drawing.11">
                  <p:embed/>
                </p:oleObj>
              </mc:Choice>
              <mc:Fallback>
                <p:oleObj r:id="rId3" imgW="6410369" imgH="4655663" progId="Visio.Drawing.11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EE975DC6-74A1-4518-AB0C-F58CC6A8825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1556792"/>
                        <a:ext cx="5273675" cy="3817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47528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灯片编号占位符 4"/>
          <p:cNvSpPr txBox="1">
            <a:spLocks noGrp="1"/>
          </p:cNvSpPr>
          <p:nvPr/>
        </p:nvSpPr>
        <p:spPr bwMode="auto">
          <a:xfrm>
            <a:off x="8450263" y="6499225"/>
            <a:ext cx="550862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6B6C64CE-0D83-4A48-870F-6C905816C3B6}" type="slidenum">
              <a:rPr lang="zh-CN" altLang="en-US" sz="800" b="1">
                <a:solidFill>
                  <a:srgbClr val="697535"/>
                </a:solidFill>
              </a:rPr>
              <a:pPr algn="ctr" eaLnBrk="0" hangingPunct="0"/>
              <a:t>7</a:t>
            </a:fld>
            <a:endParaRPr lang="en-US" altLang="zh-CN" sz="800" b="1">
              <a:solidFill>
                <a:srgbClr val="697535"/>
              </a:solidFill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indent="0" eaLnBrk="1" hangingPunct="1"/>
            <a:r>
              <a:rPr lang="zh-CN" altLang="en-US" sz="4000" dirty="0">
                <a:latin typeface="微软雅黑" pitchFamily="34" charset="-122"/>
              </a:rPr>
              <a:t>研究方向</a:t>
            </a:r>
            <a:r>
              <a:rPr lang="en-US" altLang="zh-CN" sz="4000" dirty="0">
                <a:latin typeface="微软雅黑" pitchFamily="34" charset="-122"/>
              </a:rPr>
              <a:t>——</a:t>
            </a:r>
            <a:r>
              <a:rPr lang="zh-CN" altLang="en-US" sz="4000" dirty="0">
                <a:latin typeface="微软雅黑" pitchFamily="34" charset="-122"/>
              </a:rPr>
              <a:t>电磁伪装对抗</a:t>
            </a:r>
            <a:endParaRPr lang="en-US" altLang="zh-CN" sz="4000" dirty="0">
              <a:latin typeface="微软雅黑" pitchFamily="34" charset="-122"/>
            </a:endParaRPr>
          </a:p>
        </p:txBody>
      </p:sp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7698C50B-A699-4B8F-997D-B07C72A18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1105024"/>
            <a:ext cx="5719622" cy="5189124"/>
          </a:xfrm>
          <a:prstGeom prst="rect">
            <a:avLst/>
          </a:prstGeom>
        </p:spPr>
      </p:pic>
      <p:sp>
        <p:nvSpPr>
          <p:cNvPr id="8" name="文本框 3">
            <a:extLst>
              <a:ext uri="{FF2B5EF4-FFF2-40B4-BE49-F238E27FC236}">
                <a16:creationId xmlns:a16="http://schemas.microsoft.com/office/drawing/2014/main" id="{26A8133D-56E2-46DE-A91E-D64F4F287128}"/>
              </a:ext>
            </a:extLst>
          </p:cNvPr>
          <p:cNvSpPr txBox="1"/>
          <p:nvPr/>
        </p:nvSpPr>
        <p:spPr>
          <a:xfrm>
            <a:off x="323528" y="1602131"/>
            <a:ext cx="3024336" cy="1384995"/>
          </a:xfrm>
          <a:prstGeom prst="rect">
            <a:avLst/>
          </a:prstGeom>
          <a:solidFill>
            <a:srgbClr val="33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基于射频指纹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伪装的智能化信息对抗</a:t>
            </a:r>
          </a:p>
        </p:txBody>
      </p:sp>
    </p:spTree>
    <p:extLst>
      <p:ext uri="{BB962C8B-B14F-4D97-AF65-F5344CB8AC3E}">
        <p14:creationId xmlns:p14="http://schemas.microsoft.com/office/powerpoint/2010/main" val="207428881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zh-CN" altLang="en-US" sz="4000" dirty="0">
                <a:latin typeface="微软雅黑" pitchFamily="34" charset="-122"/>
              </a:rPr>
              <a:t>研究方向</a:t>
            </a:r>
            <a:r>
              <a:rPr lang="en-US" altLang="zh-CN" sz="4000" dirty="0">
                <a:latin typeface="微软雅黑" pitchFamily="34" charset="-122"/>
              </a:rPr>
              <a:t>——</a:t>
            </a:r>
            <a:r>
              <a:rPr lang="zh-CN" altLang="en-US" sz="4000" dirty="0">
                <a:latin typeface="微软雅黑" pitchFamily="34" charset="-122"/>
              </a:rPr>
              <a:t>量子物联网安全</a:t>
            </a:r>
            <a:endParaRPr lang="en-US" altLang="zh-CN" sz="4000" dirty="0">
              <a:latin typeface="Arial" pitchFamily="34" charset="0"/>
            </a:endParaRPr>
          </a:p>
        </p:txBody>
      </p:sp>
      <p:pic>
        <p:nvPicPr>
          <p:cNvPr id="9" name="内容占位符 9" descr="绘图3_简化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196752"/>
            <a:ext cx="8199874" cy="5473532"/>
          </a:xfrm>
          <a:prstGeom prst="rect">
            <a:avLst/>
          </a:prstGeom>
        </p:spPr>
      </p:pic>
      <p:sp>
        <p:nvSpPr>
          <p:cNvPr id="10" name="TextBox 8"/>
          <p:cNvSpPr txBox="1"/>
          <p:nvPr/>
        </p:nvSpPr>
        <p:spPr>
          <a:xfrm>
            <a:off x="5724360" y="4969565"/>
            <a:ext cx="3767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 解决量子密钥分发</a:t>
            </a:r>
            <a:endParaRPr lang="en-US" altLang="zh-CN" sz="2000" b="1" dirty="0">
              <a:latin typeface="楷体" pitchFamily="49" charset="-122"/>
              <a:ea typeface="楷体" pitchFamily="49" charset="-122"/>
            </a:endParaRPr>
          </a:p>
          <a:p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“最后一公里”核心问题</a:t>
            </a:r>
            <a:endParaRPr lang="en-US" altLang="zh-CN" sz="2000" b="1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9186922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7_websys_2">
  <a:themeElements>
    <a:clrScheme name="5_websys_2 3">
      <a:dk1>
        <a:srgbClr val="0033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FF9900"/>
      </a:accent2>
      <a:accent3>
        <a:srgbClr val="FFFFFF"/>
      </a:accent3>
      <a:accent4>
        <a:srgbClr val="002A00"/>
      </a:accent4>
      <a:accent5>
        <a:srgbClr val="B2C1DB"/>
      </a:accent5>
      <a:accent6>
        <a:srgbClr val="E78A00"/>
      </a:accent6>
      <a:hlink>
        <a:srgbClr val="0000FF"/>
      </a:hlink>
      <a:folHlink>
        <a:srgbClr val="800080"/>
      </a:folHlink>
    </a:clrScheme>
    <a:fontScheme name="7_websys_2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prstShdw prst="shdw17" dist="17961" dir="2700000">
            <a:schemeClr val="tx1">
              <a:gamma/>
              <a:shade val="60000"/>
              <a:invGamma/>
            </a:schemeClr>
          </a:prst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prstShdw prst="shdw17" dist="17961" dir="2700000">
            <a:schemeClr val="tx1">
              <a:gamma/>
              <a:shade val="60000"/>
              <a:invGamma/>
            </a:schemeClr>
          </a:prst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2_websys_2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websys_2 2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CC66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websys_2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websys_2 2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CC66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websys_2 3">
        <a:dk1>
          <a:srgbClr val="0033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FF9900"/>
        </a:accent2>
        <a:accent3>
          <a:srgbClr val="FFFFFF"/>
        </a:accent3>
        <a:accent4>
          <a:srgbClr val="002A00"/>
        </a:accent4>
        <a:accent5>
          <a:srgbClr val="B2C1DB"/>
        </a:accent5>
        <a:accent6>
          <a:srgbClr val="E78A00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websys_2 4">
        <a:dk1>
          <a:srgbClr val="003300"/>
        </a:dk1>
        <a:lt1>
          <a:srgbClr val="FFFFFF"/>
        </a:lt1>
        <a:dk2>
          <a:srgbClr val="003300"/>
        </a:dk2>
        <a:lt2>
          <a:srgbClr val="EEECE1"/>
        </a:lt2>
        <a:accent1>
          <a:srgbClr val="697535"/>
        </a:accent1>
        <a:accent2>
          <a:srgbClr val="FF9900"/>
        </a:accent2>
        <a:accent3>
          <a:srgbClr val="FFFFFF"/>
        </a:accent3>
        <a:accent4>
          <a:srgbClr val="002A00"/>
        </a:accent4>
        <a:accent5>
          <a:srgbClr val="B9BDAE"/>
        </a:accent5>
        <a:accent6>
          <a:srgbClr val="E78A00"/>
        </a:accent6>
        <a:hlink>
          <a:srgbClr val="CCCC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19853</TotalTime>
  <Words>1402</Words>
  <Application>Microsoft Office PowerPoint</Application>
  <PresentationFormat>On-screen Show (4:3)</PresentationFormat>
  <Paragraphs>121</Paragraphs>
  <Slides>22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微软雅黑</vt:lpstr>
      <vt:lpstr>宋体</vt:lpstr>
      <vt:lpstr>华文宋体</vt:lpstr>
      <vt:lpstr>楷体</vt:lpstr>
      <vt:lpstr>Arial</vt:lpstr>
      <vt:lpstr>Calibri</vt:lpstr>
      <vt:lpstr>Franklin Gothic Medium</vt:lpstr>
      <vt:lpstr>Symbol</vt:lpstr>
      <vt:lpstr>Times New Roman</vt:lpstr>
      <vt:lpstr>Office 主题</vt:lpstr>
      <vt:lpstr>7_websys_2</vt:lpstr>
      <vt:lpstr>Visio.Drawing.11</vt:lpstr>
      <vt:lpstr>PowerPoint Presentation</vt:lpstr>
      <vt:lpstr>PowerPoint Presentation</vt:lpstr>
      <vt:lpstr>PowerPoint Presentation</vt:lpstr>
      <vt:lpstr>PowerPoint Presentation</vt:lpstr>
      <vt:lpstr>研究方向——无线安全通信</vt:lpstr>
      <vt:lpstr>研究方向——电磁设备感知</vt:lpstr>
      <vt:lpstr>研究方向——电磁感知与追踪</vt:lpstr>
      <vt:lpstr>研究方向——电磁伪装对抗</vt:lpstr>
      <vt:lpstr>研究方向——量子物联网安全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www.websys.com.cn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websys</dc:creator>
  <cp:lastModifiedBy>DAI Xuelong</cp:lastModifiedBy>
  <cp:revision>3565</cp:revision>
  <dcterms:created xsi:type="dcterms:W3CDTF">2011-11-08T08:04:44Z</dcterms:created>
  <dcterms:modified xsi:type="dcterms:W3CDTF">2024-03-03T06:54:08Z</dcterms:modified>
</cp:coreProperties>
</file>